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696" y="-379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C476-A7C1-449B-9B0E-C2903105BB35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F263-F1B2-4B86-A6DD-8F3570F7C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38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1B40-8F1B-4DBB-ACEF-AC27F2BC19D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00D5-399A-4180-BFD5-AAEA4514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7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package" Target="../embeddings/_________Microsoft_Office_Word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personal.akorda.kz/kz/category/uchenye-stepeni-i-zvaniya" TargetMode="External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WordArt 10"/>
          <p:cNvSpPr>
            <a:spLocks noChangeArrowheads="1" noChangeShapeType="1" noTextEdit="1"/>
          </p:cNvSpPr>
          <p:nvPr/>
        </p:nvSpPr>
        <p:spPr bwMode="auto">
          <a:xfrm>
            <a:off x="428596" y="2357430"/>
            <a:ext cx="8353425" cy="1873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286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Ғасырдың ғажап адамы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Рисунок 13" descr="E:\ФОНЫ\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428760" cy="11430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115" y="2357430"/>
            <a:ext cx="791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Ғасырдың ғажап адамы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214950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70C0"/>
                </a:solidFill>
              </a:rPr>
              <a:t>Шаймерденова Тазагүл Нуроллиновна</a:t>
            </a:r>
          </a:p>
          <a:p>
            <a:r>
              <a:rPr lang="kk-KZ" sz="2000" dirty="0" smtClean="0">
                <a:solidFill>
                  <a:srgbClr val="0070C0"/>
                </a:solidFill>
              </a:rPr>
              <a:t>математика пәнінің мұғалімі</a:t>
            </a:r>
          </a:p>
          <a:p>
            <a:r>
              <a:rPr lang="kk-KZ" sz="2000" dirty="0" smtClean="0">
                <a:solidFill>
                  <a:srgbClr val="0070C0"/>
                </a:solidFill>
              </a:rPr>
              <a:t>8-сынып жетекшісі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760066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85974"/>
            <a:ext cx="8229600" cy="11430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Содержимое 5" descr="http://massaget.kz/userdata/uploads/u58177/1448740096_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357298"/>
            <a:ext cx="2215342" cy="157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zarbaev.ak-sakal.ru/_pu/0/9902519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57298"/>
            <a:ext cx="1912491" cy="16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tan.kz/wp-content/uploads/2015/12/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428736"/>
            <a:ext cx="1818525" cy="16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n.kz/wp-content/uploads/2015/12/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1756880" cy="19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н.назарбаев  суреттері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143380"/>
            <a:ext cx="1933039" cy="216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11\Desktop\img3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286256"/>
            <a:ext cx="1871395" cy="19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85918" y="428604"/>
            <a:ext cx="6815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/>
              <a:t>3- мәтін   Н.Назарбаевтың жастық шағы</a:t>
            </a:r>
            <a:endParaRPr lang="ru-RU" sz="2800" dirty="0"/>
          </a:p>
        </p:txBody>
      </p:sp>
      <p:pic>
        <p:nvPicPr>
          <p:cNvPr id="20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28990" y="-4000552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00298" y="642918"/>
            <a:ext cx="552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/>
              <a:t>4- мәтін   </a:t>
            </a:r>
            <a:r>
              <a:rPr lang="kk-KZ" sz="2800" b="1" dirty="0" smtClean="0"/>
              <a:t>Н.Ә.Назарбаев- Елбасы</a:t>
            </a:r>
            <a:r>
              <a:rPr lang="kk-KZ" sz="2400" b="1" dirty="0" smtClean="0"/>
              <a:t>  </a:t>
            </a:r>
            <a:endParaRPr lang="ru-RU" sz="2400" dirty="0"/>
          </a:p>
        </p:txBody>
      </p:sp>
      <p:pic>
        <p:nvPicPr>
          <p:cNvPr id="15" name="Содержимое 3" descr="https://ds02.infourok.ru/uploads/ex/0064/00014c6b-86f8296a/img2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745673" cy="149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н.назарбаев  суреттері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857364"/>
            <a:ext cx="2011423" cy="15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н.назарбаев  суреттері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857364"/>
            <a:ext cx="1768653" cy="17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инки по запросу н.назарбаев  суреттері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857364"/>
            <a:ext cx="1717282" cy="17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инки по запросу н.назарбаев  суреттері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143380"/>
            <a:ext cx="1974136" cy="199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ртинки по запросу н.назарбаев  суреттері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214818"/>
            <a:ext cx="1943314" cy="20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ртинки по запросу н.назарбаев  суреттері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214818"/>
            <a:ext cx="1624815" cy="20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Похожее изображени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8218" y="4500570"/>
            <a:ext cx="2035782" cy="166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Содержимое 3" descr="Картинки по запросу н.назарбаев  суреттері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2928958" cy="198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н.назарбаев  суреттері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785794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н.назарбаев  суреттері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н.назарбаев  суреттері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00438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охожее изображени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571876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н.назарбаев  суреттері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571876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928850"/>
            <a:ext cx="8229600" cy="11430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 flipV="1">
            <a:off x="13787502" y="5786454"/>
            <a:ext cx="142876" cy="2143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err="1" smtClean="0"/>
              <a:t>Сандар</a:t>
            </a:r>
            <a:r>
              <a:rPr lang="ru-RU" b="1" dirty="0" smtClean="0"/>
              <a:t> сыр </a:t>
            </a:r>
            <a:r>
              <a:rPr lang="ru-RU" b="1" dirty="0" err="1" smtClean="0"/>
              <a:t>шертеді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1991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Қазақстан Тәуелсіздігін жариялады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16 </a:t>
            </a:r>
            <a:r>
              <a:rPr lang="ru-RU" sz="4800" dirty="0" err="1" smtClean="0">
                <a:solidFill>
                  <a:srgbClr val="FF0000"/>
                </a:solidFill>
              </a:rPr>
              <a:t>желтоқсан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1993 </a:t>
            </a:r>
            <a:r>
              <a:rPr lang="ru-RU" sz="4800" dirty="0" err="1" smtClean="0">
                <a:solidFill>
                  <a:srgbClr val="FF0000"/>
                </a:solidFill>
              </a:rPr>
              <a:t>жылы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Төл теңгеміз дүниеге келді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15  </a:t>
            </a:r>
            <a:r>
              <a:rPr lang="ru-RU" sz="4800" dirty="0" err="1" smtClean="0">
                <a:solidFill>
                  <a:srgbClr val="FF0000"/>
                </a:solidFill>
              </a:rPr>
              <a:t>қараша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1991 </a:t>
            </a:r>
            <a:r>
              <a:rPr lang="ru-RU" sz="4800" dirty="0" err="1" smtClean="0">
                <a:solidFill>
                  <a:srgbClr val="FF0000"/>
                </a:solidFill>
              </a:rPr>
              <a:t>жылы</a:t>
            </a:r>
            <a:r>
              <a:rPr lang="ru-RU" sz="4800" dirty="0" smtClean="0">
                <a:solidFill>
                  <a:srgbClr val="FF0000"/>
                </a:solidFill>
              </a:rPr>
              <a:t> 29 </a:t>
            </a:r>
            <a:r>
              <a:rPr lang="ru-RU" sz="4800" dirty="0" err="1" smtClean="0">
                <a:solidFill>
                  <a:srgbClr val="FF0000"/>
                </a:solidFill>
              </a:rPr>
              <a:t>тамыз</a:t>
            </a:r>
            <a:r>
              <a:rPr lang="kk-KZ" sz="4800" dirty="0" smtClean="0">
                <a:solidFill>
                  <a:srgbClr val="FF0000"/>
                </a:solidFill>
              </a:rPr>
              <a:t>            </a:t>
            </a:r>
            <a:r>
              <a:rPr lang="ru-RU" sz="5600" dirty="0" smtClean="0">
                <a:solidFill>
                  <a:srgbClr val="FF0000"/>
                </a:solidFill>
              </a:rPr>
              <a:t>Семей полигоны </a:t>
            </a:r>
            <a:r>
              <a:rPr lang="ru-RU" sz="5600" dirty="0" err="1" smtClean="0">
                <a:solidFill>
                  <a:srgbClr val="FF0000"/>
                </a:solidFill>
              </a:rPr>
              <a:t>жабылды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1995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жаңа Ата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err="1" smtClean="0">
                <a:solidFill>
                  <a:srgbClr val="FF0000"/>
                </a:solidFill>
              </a:rPr>
              <a:t>Заңымыз қабылданды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  <a:r>
              <a:rPr lang="kk-KZ" sz="4800" dirty="0" smtClean="0">
                <a:solidFill>
                  <a:srgbClr val="FF0000"/>
                </a:solidFill>
              </a:rPr>
              <a:t>30 тамыз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4800" dirty="0" smtClean="0">
                <a:solidFill>
                  <a:srgbClr val="FF0000"/>
                </a:solidFill>
              </a:rPr>
              <a:t>1991 жыл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қазақ ғарышкері, </a:t>
            </a:r>
            <a:r>
              <a:rPr lang="ru-RU" sz="5600" dirty="0" smtClean="0">
                <a:solidFill>
                  <a:srgbClr val="FF0000"/>
                </a:solidFill>
              </a:rPr>
              <a:t>Т.О. </a:t>
            </a:r>
            <a:r>
              <a:rPr lang="ru-RU" sz="5600" dirty="0" err="1" smtClean="0">
                <a:solidFill>
                  <a:srgbClr val="FF0000"/>
                </a:solidFill>
              </a:rPr>
              <a:t>Әубәкіров ғарышқа ұшты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4800" dirty="0" smtClean="0">
                <a:solidFill>
                  <a:srgbClr val="FF0000"/>
                </a:solidFill>
              </a:rPr>
              <a:t>2 қазан 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1992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Еліміздің Мемлекеттік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err="1" smtClean="0">
                <a:solidFill>
                  <a:srgbClr val="FF0000"/>
                </a:solidFill>
              </a:rPr>
              <a:t>рәміздері бекітілді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4800" dirty="0" smtClean="0">
                <a:solidFill>
                  <a:srgbClr val="FF0000"/>
                </a:solidFill>
              </a:rPr>
              <a:t>4 маусым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</a:t>
            </a:r>
            <a:r>
              <a:rPr lang="kk-KZ" sz="4800" dirty="0" smtClean="0">
                <a:solidFill>
                  <a:srgbClr val="FF0000"/>
                </a:solidFill>
              </a:rPr>
              <a:t>1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тұңғыш Президентіміз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err="1" smtClean="0">
                <a:solidFill>
                  <a:srgbClr val="FF0000"/>
                </a:solidFill>
              </a:rPr>
              <a:t>сайланды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 </a:t>
            </a:r>
            <a:r>
              <a:rPr lang="kk-KZ" sz="4800" dirty="0" smtClean="0">
                <a:solidFill>
                  <a:srgbClr val="FF0000"/>
                </a:solidFill>
              </a:rPr>
              <a:t>желтоқсан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1997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Ақмола қаласы </a:t>
            </a:r>
            <a:r>
              <a:rPr lang="ru-RU" sz="5600" dirty="0" smtClean="0">
                <a:solidFill>
                  <a:srgbClr val="FF0000"/>
                </a:solidFill>
              </a:rPr>
              <a:t>Астана </a:t>
            </a:r>
            <a:r>
              <a:rPr lang="ru-RU" sz="5600" dirty="0" err="1" smtClean="0">
                <a:solidFill>
                  <a:srgbClr val="FF0000"/>
                </a:solidFill>
              </a:rPr>
              <a:t>болып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err="1" smtClean="0">
                <a:solidFill>
                  <a:srgbClr val="FF0000"/>
                </a:solidFill>
              </a:rPr>
              <a:t>жарияланды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4800" dirty="0" smtClean="0">
                <a:solidFill>
                  <a:srgbClr val="FF0000"/>
                </a:solidFill>
              </a:rPr>
              <a:t>10 қазан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199</a:t>
            </a:r>
            <a:r>
              <a:rPr lang="kk-KZ" sz="4800" dirty="0" smtClean="0">
                <a:solidFill>
                  <a:srgbClr val="FF0000"/>
                </a:solidFill>
              </a:rPr>
              <a:t>2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жыл</a:t>
            </a:r>
            <a:r>
              <a:rPr lang="kk-KZ" sz="48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Қазақстан БҰҰ-на мүше болып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err="1" smtClean="0">
                <a:solidFill>
                  <a:srgbClr val="FF0000"/>
                </a:solidFill>
              </a:rPr>
              <a:t>қабылданды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2</a:t>
            </a:r>
            <a:r>
              <a:rPr lang="kk-KZ" sz="4800" dirty="0" smtClean="0">
                <a:solidFill>
                  <a:srgbClr val="FF0000"/>
                </a:solidFill>
              </a:rPr>
              <a:t> наурыз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kk-KZ" sz="4800" dirty="0" smtClean="0">
                <a:solidFill>
                  <a:srgbClr val="FF0000"/>
                </a:solidFill>
              </a:rPr>
              <a:t>2016 жыл 16 желтоқсан    </a:t>
            </a:r>
            <a:r>
              <a:rPr lang="ru-RU" sz="5600" dirty="0" err="1" smtClean="0">
                <a:solidFill>
                  <a:srgbClr val="FF0000"/>
                </a:solidFill>
              </a:rPr>
              <a:t>Қазақстан Тәуелсіздігінің </a:t>
            </a:r>
            <a:r>
              <a:rPr lang="ru-RU" sz="5600" dirty="0" smtClean="0">
                <a:solidFill>
                  <a:srgbClr val="FF0000"/>
                </a:solidFill>
              </a:rPr>
              <a:t>25-жылдық </a:t>
            </a:r>
            <a:r>
              <a:rPr lang="ru-RU" sz="5600" dirty="0" err="1" smtClean="0">
                <a:solidFill>
                  <a:srgbClr val="FF0000"/>
                </a:solidFill>
              </a:rPr>
              <a:t>мерейтойы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kk-KZ" sz="56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5600" dirty="0" err="1" smtClean="0">
                <a:solidFill>
                  <a:srgbClr val="FF0000"/>
                </a:solidFill>
              </a:rPr>
              <a:t>тойланады</a:t>
            </a:r>
            <a:endParaRPr lang="ru-RU" sz="56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642918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ІІ . «Сандар сыр шертеді»</a:t>
            </a:r>
            <a:r>
              <a:rPr lang="kk-KZ" dirty="0" smtClean="0"/>
              <a:t>   / Әр топқа сандармен бірге оқиғалар беріледі.  Болған оқиғаларды жылымен бірге орналастыру.Қай топ бірінші болса, сол топ жеңеді/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736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 err="1" smtClean="0"/>
              <a:t>Сандар</a:t>
            </a:r>
            <a:r>
              <a:rPr lang="ru-RU" sz="1200" b="1" dirty="0" smtClean="0"/>
              <a:t> сыр </a:t>
            </a:r>
            <a:r>
              <a:rPr lang="ru-RU" sz="1200" b="1" dirty="0" err="1" smtClean="0"/>
              <a:t>шертеді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1991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Қазақстан Тәуелсіздігін жариялады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16 </a:t>
            </a:r>
            <a:r>
              <a:rPr lang="ru-RU" sz="1200" dirty="0" err="1" smtClean="0">
                <a:solidFill>
                  <a:srgbClr val="FF0000"/>
                </a:solidFill>
              </a:rPr>
              <a:t>желтоқсан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1993 </a:t>
            </a:r>
            <a:r>
              <a:rPr lang="ru-RU" sz="1200" dirty="0" err="1" smtClean="0">
                <a:solidFill>
                  <a:srgbClr val="FF0000"/>
                </a:solidFill>
              </a:rPr>
              <a:t>жылы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Төл теңгеміз дүниеге келді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15  </a:t>
            </a:r>
            <a:r>
              <a:rPr lang="ru-RU" sz="1200" dirty="0" err="1" smtClean="0">
                <a:solidFill>
                  <a:srgbClr val="FF0000"/>
                </a:solidFill>
              </a:rPr>
              <a:t>қараша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1991 </a:t>
            </a:r>
            <a:r>
              <a:rPr lang="ru-RU" sz="1200" dirty="0" err="1" smtClean="0">
                <a:solidFill>
                  <a:srgbClr val="FF0000"/>
                </a:solidFill>
              </a:rPr>
              <a:t>жылы</a:t>
            </a:r>
            <a:r>
              <a:rPr lang="ru-RU" sz="1200" dirty="0" smtClean="0">
                <a:solidFill>
                  <a:srgbClr val="FF0000"/>
                </a:solidFill>
              </a:rPr>
              <a:t> 29 </a:t>
            </a:r>
            <a:r>
              <a:rPr lang="ru-RU" sz="1200" dirty="0" err="1" smtClean="0">
                <a:solidFill>
                  <a:srgbClr val="FF0000"/>
                </a:solidFill>
              </a:rPr>
              <a:t>тамыз</a:t>
            </a:r>
            <a:r>
              <a:rPr lang="kk-KZ" sz="1200" dirty="0" smtClean="0">
                <a:solidFill>
                  <a:srgbClr val="FF0000"/>
                </a:solidFill>
              </a:rPr>
              <a:t>            </a:t>
            </a:r>
            <a:r>
              <a:rPr lang="ru-RU" sz="1200" dirty="0" smtClean="0">
                <a:solidFill>
                  <a:srgbClr val="FF0000"/>
                </a:solidFill>
              </a:rPr>
              <a:t>Семей полигоны </a:t>
            </a:r>
            <a:r>
              <a:rPr lang="ru-RU" sz="1200" dirty="0" err="1" smtClean="0">
                <a:solidFill>
                  <a:srgbClr val="FF0000"/>
                </a:solidFill>
              </a:rPr>
              <a:t>жабылды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1995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жаңа Ата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Заңымыз қабылданды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  <a:r>
              <a:rPr lang="kk-KZ" sz="1200" dirty="0" smtClean="0">
                <a:solidFill>
                  <a:srgbClr val="FF0000"/>
                </a:solidFill>
              </a:rPr>
              <a:t>30 тамыз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1200" dirty="0" smtClean="0">
                <a:solidFill>
                  <a:srgbClr val="FF0000"/>
                </a:solidFill>
              </a:rPr>
              <a:t>1991 жыл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қазақ ғарышкері, </a:t>
            </a:r>
            <a:r>
              <a:rPr lang="ru-RU" sz="1200" dirty="0" smtClean="0">
                <a:solidFill>
                  <a:srgbClr val="FF0000"/>
                </a:solidFill>
              </a:rPr>
              <a:t>Т.О. </a:t>
            </a:r>
            <a:r>
              <a:rPr lang="ru-RU" sz="1200" dirty="0" err="1" smtClean="0">
                <a:solidFill>
                  <a:srgbClr val="FF0000"/>
                </a:solidFill>
              </a:rPr>
              <a:t>Әубәкіров ғарышқа ұшты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1200" dirty="0" smtClean="0">
                <a:solidFill>
                  <a:srgbClr val="FF0000"/>
                </a:solidFill>
              </a:rPr>
              <a:t>2 қазан 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1992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Еліміздің Мемлекеттік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рәміздері бекітілді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1200" dirty="0" smtClean="0">
                <a:solidFill>
                  <a:srgbClr val="FF0000"/>
                </a:solidFill>
              </a:rPr>
              <a:t>4 маусым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</a:t>
            </a:r>
            <a:r>
              <a:rPr lang="kk-KZ" sz="1200" dirty="0" smtClean="0">
                <a:solidFill>
                  <a:srgbClr val="FF0000"/>
                </a:solidFill>
              </a:rPr>
              <a:t>1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тұңғыш Президентіміз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сайланды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 </a:t>
            </a:r>
            <a:r>
              <a:rPr lang="kk-KZ" sz="1200" dirty="0" smtClean="0">
                <a:solidFill>
                  <a:srgbClr val="FF0000"/>
                </a:solidFill>
              </a:rPr>
              <a:t>желтоқсан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1997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Ақмола қаласы </a:t>
            </a:r>
            <a:r>
              <a:rPr lang="ru-RU" sz="1200" dirty="0" smtClean="0">
                <a:solidFill>
                  <a:srgbClr val="FF0000"/>
                </a:solidFill>
              </a:rPr>
              <a:t>Астана </a:t>
            </a:r>
            <a:r>
              <a:rPr lang="ru-RU" sz="1200" dirty="0" err="1" smtClean="0">
                <a:solidFill>
                  <a:srgbClr val="FF0000"/>
                </a:solidFill>
              </a:rPr>
              <a:t>болып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жарияланды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1200" dirty="0" smtClean="0">
                <a:solidFill>
                  <a:srgbClr val="FF0000"/>
                </a:solidFill>
              </a:rPr>
              <a:t>10 қазан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199</a:t>
            </a:r>
            <a:r>
              <a:rPr lang="kk-KZ" sz="1200" dirty="0" smtClean="0">
                <a:solidFill>
                  <a:srgbClr val="FF0000"/>
                </a:solidFill>
              </a:rPr>
              <a:t>2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жыл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Қазақстан БҰҰ-на мүше болып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қабылданды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2</a:t>
            </a:r>
            <a:r>
              <a:rPr lang="kk-KZ" sz="1200" dirty="0" smtClean="0">
                <a:solidFill>
                  <a:srgbClr val="FF0000"/>
                </a:solidFill>
              </a:rPr>
              <a:t> наурыз</a:t>
            </a: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kk-KZ" sz="1200" dirty="0" smtClean="0">
                <a:solidFill>
                  <a:srgbClr val="FF0000"/>
                </a:solidFill>
              </a:rPr>
              <a:t>2016 жыл 16 желтоқсан    </a:t>
            </a:r>
            <a:r>
              <a:rPr lang="ru-RU" sz="1200" dirty="0" err="1" smtClean="0">
                <a:solidFill>
                  <a:srgbClr val="FF0000"/>
                </a:solidFill>
              </a:rPr>
              <a:t>Қазақстан Тәуелсіздігінің </a:t>
            </a:r>
            <a:r>
              <a:rPr lang="ru-RU" sz="1200" dirty="0" smtClean="0">
                <a:solidFill>
                  <a:srgbClr val="FF0000"/>
                </a:solidFill>
              </a:rPr>
              <a:t>25-жылдық </a:t>
            </a:r>
            <a:r>
              <a:rPr lang="ru-RU" sz="1200" dirty="0" err="1" smtClean="0">
                <a:solidFill>
                  <a:srgbClr val="FF0000"/>
                </a:solidFill>
              </a:rPr>
              <a:t>мерейтойы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kk-KZ" sz="12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1200" dirty="0" err="1" smtClean="0">
                <a:solidFill>
                  <a:srgbClr val="FF0000"/>
                </a:solidFill>
              </a:rPr>
              <a:t>тойланады</a:t>
            </a: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35747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kk-KZ" sz="2400" dirty="0" smtClean="0"/>
              <a:t/>
            </a:r>
            <a:br>
              <a:rPr lang="kk-KZ" sz="2400" dirty="0" smtClean="0"/>
            </a:br>
            <a:r>
              <a:rPr lang="kk-KZ" sz="2400" dirty="0" smtClean="0"/>
              <a:t/>
            </a:r>
            <a:br>
              <a:rPr lang="kk-KZ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858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       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785794"/>
            <a:ext cx="6929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</a:rPr>
              <a:t>ІІІ. Үй тапсырмасы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kk-KZ" sz="2400" dirty="0" smtClean="0"/>
              <a:t>Әр топқа тақырыпқа байланысты әртүрлі тапсырмалар берілген. Сол тақырыптарды оқушылар ашып айтады,слайд арқылы көрсетеді.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690336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dirty="0" smtClean="0"/>
              <a:t>1 топ.</a:t>
            </a:r>
            <a:endParaRPr lang="ru-RU" sz="2800" dirty="0" smtClean="0"/>
          </a:p>
          <a:p>
            <a:pPr fontAlgn="base"/>
            <a:r>
              <a:rPr lang="kk-KZ" sz="2800" dirty="0" smtClean="0">
                <a:solidFill>
                  <a:srgbClr val="FF0000"/>
                </a:solidFill>
              </a:rPr>
              <a:t>Қазақстан Республикасының Президенті Н.Ә.Назарбаевтың лауазымдық мәртебесі, президенттік биліктің рәміздері мен белгілері, ғылыми дәрежесі:       </a:t>
            </a:r>
            <a:endParaRPr lang="ru-RU" sz="2800" dirty="0"/>
          </a:p>
        </p:txBody>
      </p:sp>
      <p:pic>
        <p:nvPicPr>
          <p:cNvPr id="7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-357222" y="-4572056"/>
            <a:ext cx="8229600" cy="5840413"/>
          </a:xfrm>
        </p:spPr>
        <p:txBody>
          <a:bodyPr>
            <a:normAutofit fontScale="97500"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3306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85750" y="942975"/>
          <a:ext cx="8543925" cy="5886450"/>
        </p:xfrm>
        <a:graphic>
          <a:graphicData uri="http://schemas.openxmlformats.org/presentationml/2006/ole">
            <p:oleObj spid="_x0000_s21507" name="Документ" r:id="rId4" imgW="5952547" imgH="4103695" progId="Word.Document.12">
              <p:embed/>
            </p:oleObj>
          </a:graphicData>
        </a:graphic>
      </p:graphicFrame>
      <p:pic>
        <p:nvPicPr>
          <p:cNvPr id="10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86510" y="-714404"/>
            <a:ext cx="8229600" cy="55546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ru-RU" sz="2400" dirty="0" smtClean="0"/>
              <a:t> 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Президенттік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биліктің рәміздері </a:t>
            </a:r>
            <a:r>
              <a:rPr lang="ru-RU" sz="2400" dirty="0" smtClean="0">
                <a:solidFill>
                  <a:srgbClr val="FF0000"/>
                </a:solidFill>
              </a:rPr>
              <a:t>мен </a:t>
            </a:r>
            <a:r>
              <a:rPr lang="ru-RU" sz="2400" dirty="0" err="1" smtClean="0">
                <a:solidFill>
                  <a:srgbClr val="FF0000"/>
                </a:solidFill>
              </a:rPr>
              <a:t>белгілері</a:t>
            </a:r>
            <a:endParaRPr lang="ru-RU" sz="24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Қ. Р. </a:t>
            </a:r>
            <a:r>
              <a:rPr lang="ru-RU" sz="2400" dirty="0" err="1" smtClean="0">
                <a:solidFill>
                  <a:srgbClr val="7030A0"/>
                </a:solidFill>
              </a:rPr>
              <a:t>Президенті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мемлекеттің жоғары лауазымды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тұлғасы ретінде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дербес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рәміздер </a:t>
            </a:r>
            <a:r>
              <a:rPr lang="ru-RU" sz="2400" dirty="0" smtClean="0">
                <a:solidFill>
                  <a:srgbClr val="7030A0"/>
                </a:solidFill>
              </a:rPr>
              <a:t>мен </a:t>
            </a:r>
            <a:r>
              <a:rPr lang="ru-RU" sz="2400" dirty="0" err="1" smtClean="0">
                <a:solidFill>
                  <a:srgbClr val="7030A0"/>
                </a:solidFill>
              </a:rPr>
              <a:t>айырым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белгілерін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иеленді</a:t>
            </a:r>
            <a:r>
              <a:rPr lang="ru-RU" sz="2400" dirty="0" smtClean="0">
                <a:solidFill>
                  <a:srgbClr val="7030A0"/>
                </a:solidFill>
              </a:rPr>
              <a:t>. 1995 </a:t>
            </a:r>
            <a:r>
              <a:rPr lang="ru-RU" sz="2400" dirty="0" err="1" smtClean="0">
                <a:solidFill>
                  <a:srgbClr val="7030A0"/>
                </a:solidFill>
              </a:rPr>
              <a:t>жылғы </a:t>
            </a:r>
            <a:r>
              <a:rPr lang="ru-RU" sz="2400" dirty="0" smtClean="0">
                <a:solidFill>
                  <a:srgbClr val="7030A0"/>
                </a:solidFill>
              </a:rPr>
              <a:t>«Қ.</a:t>
            </a:r>
            <a:r>
              <a:rPr lang="ru-RU" sz="2400" dirty="0" err="1" smtClean="0">
                <a:solidFill>
                  <a:srgbClr val="7030A0"/>
                </a:solidFill>
              </a:rPr>
              <a:t>Р-ның мемлекеттік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наградалары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туралы</a:t>
            </a:r>
            <a:r>
              <a:rPr lang="ru-RU" sz="2400" dirty="0" smtClean="0">
                <a:solidFill>
                  <a:srgbClr val="7030A0"/>
                </a:solidFill>
              </a:rPr>
              <a:t>»  ҚР </a:t>
            </a:r>
            <a:r>
              <a:rPr lang="ru-RU" sz="2400" dirty="0" err="1" smtClean="0">
                <a:solidFill>
                  <a:srgbClr val="7030A0"/>
                </a:solidFill>
              </a:rPr>
              <a:t>Заңына сәйкес</a:t>
            </a:r>
            <a:r>
              <a:rPr lang="ru-RU" sz="2400" dirty="0" smtClean="0">
                <a:solidFill>
                  <a:srgbClr val="7030A0"/>
                </a:solidFill>
              </a:rPr>
              <a:t>, «Алтын  </a:t>
            </a:r>
            <a:r>
              <a:rPr lang="ru-RU" sz="2400" dirty="0" err="1" smtClean="0">
                <a:solidFill>
                  <a:srgbClr val="7030A0"/>
                </a:solidFill>
              </a:rPr>
              <a:t>Қыран</a:t>
            </a:r>
            <a:r>
              <a:rPr lang="ru-RU" sz="2400" dirty="0" smtClean="0">
                <a:solidFill>
                  <a:srgbClr val="7030A0"/>
                </a:solidFill>
              </a:rPr>
              <a:t>» </a:t>
            </a:r>
            <a:r>
              <a:rPr lang="ru-RU" sz="2400" dirty="0" err="1" smtClean="0">
                <a:solidFill>
                  <a:srgbClr val="7030A0"/>
                </a:solidFill>
              </a:rPr>
              <a:t>ордені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жоғары дәрежелі айырым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белгісі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болып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саналады</a:t>
            </a:r>
            <a:r>
              <a:rPr lang="ru-RU" sz="2400" dirty="0" smtClean="0">
                <a:solidFill>
                  <a:srgbClr val="7030A0"/>
                </a:solidFill>
              </a:rPr>
              <a:t>. Қ.Р. </a:t>
            </a:r>
            <a:r>
              <a:rPr lang="ru-RU" sz="2400" dirty="0" err="1" smtClean="0">
                <a:solidFill>
                  <a:srgbClr val="7030A0"/>
                </a:solidFill>
              </a:rPr>
              <a:t>Президентінің төсбелгісі мемлекеттің жоғары лауазымды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тұлғасының ресми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айырым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белгісі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болып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саналады</a:t>
            </a:r>
            <a:r>
              <a:rPr lang="kk-KZ" sz="2400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Ғылыми дәрежесі: Қожа Ахмет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Яссауи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атындағы Халықаралық қазақ-түрік университетінің құрметті </a:t>
            </a:r>
            <a:r>
              <a:rPr lang="ru-RU" sz="2400" dirty="0" smtClean="0">
                <a:solidFill>
                  <a:srgbClr val="7030A0"/>
                </a:solidFill>
              </a:rPr>
              <a:t>профессоры, </a:t>
            </a:r>
            <a:r>
              <a:rPr lang="ru-RU" sz="2400" dirty="0" err="1" smtClean="0">
                <a:solidFill>
                  <a:srgbClr val="7030A0"/>
                </a:solidFill>
              </a:rPr>
              <a:t>Халықаралық инженерлік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академиясының академигі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 </a:t>
            </a:r>
            <a:r>
              <a:rPr lang="ru-RU" sz="2400" dirty="0" err="1" smtClean="0">
                <a:solidFill>
                  <a:srgbClr val="7030A0"/>
                </a:solidFill>
              </a:rPr>
              <a:t>Н.Ә.Назарбаев</a:t>
            </a:r>
            <a:r>
              <a:rPr lang="ru-RU" sz="2400" dirty="0" smtClean="0">
                <a:solidFill>
                  <a:srgbClr val="7030A0"/>
                </a:solidFill>
              </a:rPr>
              <a:t> – </a:t>
            </a:r>
            <a:r>
              <a:rPr lang="ru-RU" sz="2400" dirty="0" err="1" smtClean="0">
                <a:solidFill>
                  <a:srgbClr val="7030A0"/>
                </a:solidFill>
              </a:rPr>
              <a:t>Дүниежүзі қазақтары қауымдастығының төрағасы.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Біз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талай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заманда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тарыдай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шашылып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кеткен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қандастарымызды атамекенге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жинаған үш елдің біріміз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Тәуелсіздік жылдары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шетелдерден</a:t>
            </a:r>
            <a:r>
              <a:rPr lang="ru-RU" sz="2400" dirty="0" smtClean="0">
                <a:solidFill>
                  <a:srgbClr val="7030A0"/>
                </a:solidFill>
              </a:rPr>
              <a:t> 800 </a:t>
            </a:r>
            <a:r>
              <a:rPr lang="ru-RU" sz="2400" dirty="0" err="1" smtClean="0">
                <a:solidFill>
                  <a:srgbClr val="7030A0"/>
                </a:solidFill>
              </a:rPr>
              <a:t>мыңнан астам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отандасымыз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келіп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халық </a:t>
            </a:r>
            <a:r>
              <a:rPr lang="ru-RU" sz="2400" dirty="0" smtClean="0">
                <a:solidFill>
                  <a:srgbClr val="7030A0"/>
                </a:solidFill>
              </a:rPr>
              <a:t>саны </a:t>
            </a:r>
            <a:r>
              <a:rPr lang="ru-RU" sz="2400" dirty="0" err="1" smtClean="0">
                <a:solidFill>
                  <a:srgbClr val="7030A0"/>
                </a:solidFill>
              </a:rPr>
              <a:t>бір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жарым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миллиондарға артты</a:t>
            </a:r>
            <a:r>
              <a:rPr lang="ru-RU" sz="2400" dirty="0" smtClean="0">
                <a:solidFill>
                  <a:srgbClr val="7030A0"/>
                </a:solidFill>
              </a:rPr>
              <a:t>. 1992 </a:t>
            </a:r>
            <a:r>
              <a:rPr lang="ru-RU" sz="2400" dirty="0" err="1" smtClean="0">
                <a:solidFill>
                  <a:srgbClr val="7030A0"/>
                </a:solidFill>
              </a:rPr>
              <a:t>жылы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Алматыда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қазақтардың </a:t>
            </a:r>
            <a:r>
              <a:rPr lang="ru-RU" sz="2400" dirty="0" smtClean="0">
                <a:solidFill>
                  <a:srgbClr val="7030A0"/>
                </a:solidFill>
              </a:rPr>
              <a:t>І </a:t>
            </a:r>
            <a:r>
              <a:rPr lang="ru-RU" sz="2400" dirty="0" err="1" smtClean="0">
                <a:solidFill>
                  <a:srgbClr val="7030A0"/>
                </a:solidFill>
              </a:rPr>
              <a:t>дүниежүзілік құрылтайы өтті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Құрылтайда дүниежүзі қазақтарының қауымдастығының төрағасы болып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Н.Ә.Назарбаев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сайланды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29600" y="-3500486"/>
            <a:ext cx="8229600" cy="57689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572" y="428604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b="1" dirty="0" smtClean="0"/>
              <a:t>2топ.</a:t>
            </a:r>
            <a:endParaRPr lang="ru-RU" sz="2400" dirty="0" smtClean="0"/>
          </a:p>
          <a:p>
            <a:pPr fontAlgn="base">
              <a:buNone/>
            </a:pPr>
            <a:r>
              <a:rPr lang="kk-KZ" sz="2400" dirty="0" smtClean="0"/>
              <a:t>     </a:t>
            </a:r>
            <a:r>
              <a:rPr lang="kk-KZ" sz="2400" dirty="0" smtClean="0">
                <a:solidFill>
                  <a:srgbClr val="FF0000"/>
                </a:solidFill>
              </a:rPr>
              <a:t>Н.Ә.Назарбаев бірқатар ғылыми кітаптардың, әлеуметтік-экономикалық даму проблемалары мен қоғамдық –саяси еңбектерінің авторы. Ал енді Президентіміздің еңбектерімен таныс болыңыздар:</a:t>
            </a:r>
            <a:endParaRPr lang="ru-RU" sz="2400" dirty="0" smtClean="0">
              <a:solidFill>
                <a:srgbClr val="FF000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1.Ғасырлар тоғысында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2. Бейбітшілік кіндігі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3. Қазақстан жолы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4. Тәуелсіздік белестері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5. Ой бөлістім халқыммен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6.Сындарлы он жыл.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7. Жүз жылға татитын он жыл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8. Тарих тағлымдары және қазіргі заман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9. Қазақстан-2030</a:t>
            </a:r>
            <a:endParaRPr lang="ru-RU" sz="24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400" dirty="0" smtClean="0">
                <a:solidFill>
                  <a:srgbClr val="7030A0"/>
                </a:solidFill>
              </a:rPr>
              <a:t>10. Еуразия жүрегінде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kk-KZ" sz="2400" dirty="0" smtClean="0">
                <a:solidFill>
                  <a:srgbClr val="7030A0"/>
                </a:solidFill>
              </a:rPr>
              <a:t>11.Ұлы Дала ұлағаттары(2016 ж</a:t>
            </a:r>
            <a:r>
              <a:rPr lang="kk-KZ" sz="2400" dirty="0" smtClean="0"/>
              <a:t>)</a:t>
            </a:r>
            <a:endParaRPr lang="ru-RU" sz="2400" dirty="0" smtClean="0"/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43898" y="-2071726"/>
            <a:ext cx="8229600" cy="57689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30" y="302359"/>
            <a:ext cx="82153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dirty="0" smtClean="0"/>
              <a:t>      3 топ.</a:t>
            </a:r>
            <a:endParaRPr lang="ru-RU" sz="2800" dirty="0" smtClean="0"/>
          </a:p>
          <a:p>
            <a:pPr fontAlgn="base"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    Елбасы – туған халқын, туған жерін, даласын жанындай сүйетін адам. Мұны сөзі мен де, ісімен де, шығармашылығымен де дәлелдеп келеді.  Н.Ә.Назарбаевтың авторлық әні таныс болыңыздар:</a:t>
            </a:r>
            <a:endParaRPr lang="ru-RU" sz="2800" dirty="0" smtClean="0">
              <a:solidFill>
                <a:srgbClr val="FF0000"/>
              </a:solidFill>
            </a:endParaRPr>
          </a:p>
          <a:p>
            <a:pPr fontAlgn="base"/>
            <a:r>
              <a:rPr lang="kk-KZ" sz="2800" dirty="0" smtClean="0">
                <a:solidFill>
                  <a:srgbClr val="7030A0"/>
                </a:solidFill>
              </a:rPr>
              <a:t>1. «Үшқоңыр» әні:  (сөзі: Нұрсұлтан Назарбаев, әні: Алтынбек Қоразбаев)</a:t>
            </a:r>
            <a:endParaRPr lang="ru-RU" sz="28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800" dirty="0" smtClean="0">
                <a:solidFill>
                  <a:srgbClr val="7030A0"/>
                </a:solidFill>
              </a:rPr>
              <a:t>2. Сарыарқа әні:   (сөзі: Нұрсұлтан Назарбаев, әні: Алтынбек Қоразбаев)</a:t>
            </a:r>
            <a:endParaRPr lang="ru-RU" sz="28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800" dirty="0" smtClean="0">
                <a:solidFill>
                  <a:srgbClr val="7030A0"/>
                </a:solidFill>
              </a:rPr>
              <a:t>3. «Елім менің»  (сөзі: Нұрсұлтан Назарбаев, әні: Бекболат Тілеуханов)</a:t>
            </a:r>
            <a:endParaRPr lang="ru-RU" sz="2800" dirty="0" smtClean="0">
              <a:solidFill>
                <a:srgbClr val="7030A0"/>
              </a:solidFill>
            </a:endParaRPr>
          </a:p>
          <a:p>
            <a:pPr fontAlgn="base"/>
            <a:r>
              <a:rPr lang="kk-KZ" sz="2800" dirty="0" smtClean="0">
                <a:solidFill>
                  <a:srgbClr val="7030A0"/>
                </a:solidFill>
              </a:rPr>
              <a:t>4. «Менің Қазақстаным» (сөзі: Жұмакен Нәжімеденов, Нұрсұлтан Назабаев, әні: Шәмші Қалдаяқов)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072394" y="0"/>
            <a:ext cx="8229600" cy="57689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000108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b="1" dirty="0" smtClean="0"/>
              <a:t> </a:t>
            </a:r>
            <a:r>
              <a:rPr lang="kk-KZ" sz="2800" b="1" dirty="0" smtClean="0"/>
              <a:t>4 топ.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</a:rPr>
              <a:t>Н.Ә.Назарбаев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туралы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деректі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фильмдермен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таныс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болыңыздар.Олар:</a:t>
            </a:r>
            <a:endParaRPr lang="ru-RU" sz="2800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1. </a:t>
            </a:r>
            <a:r>
              <a:rPr lang="ru-RU" sz="2800" dirty="0" err="1" smtClean="0">
                <a:solidFill>
                  <a:srgbClr val="7030A0"/>
                </a:solidFill>
              </a:rPr>
              <a:t>«Президенттің уақыт және өзі жайындағы толғаныстары»</a:t>
            </a:r>
            <a:endParaRPr lang="ru-RU" sz="28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2. «Назарбаев. </a:t>
            </a:r>
            <a:r>
              <a:rPr lang="ru-RU" sz="2800" dirty="0" err="1" smtClean="0">
                <a:solidFill>
                  <a:srgbClr val="7030A0"/>
                </a:solidFill>
              </a:rPr>
              <a:t>Бүкпесіз әңгіме»</a:t>
            </a:r>
            <a:endParaRPr lang="ru-RU" sz="2800" dirty="0" smtClean="0">
              <a:solidFill>
                <a:srgbClr val="7030A0"/>
              </a:solidFill>
            </a:endParaRPr>
          </a:p>
          <a:p>
            <a:pPr fontAlgn="base"/>
            <a:r>
              <a:rPr lang="ru-RU" sz="2800" dirty="0" err="1" smtClean="0">
                <a:solidFill>
                  <a:srgbClr val="7030A0"/>
                </a:solidFill>
              </a:rPr>
              <a:t>3.«Президенттің Қазақстан халқына жолдауы</a:t>
            </a:r>
            <a:r>
              <a:rPr lang="ru-RU" sz="2800" dirty="0" smtClean="0">
                <a:solidFill>
                  <a:srgbClr val="7030A0"/>
                </a:solidFill>
              </a:rPr>
              <a:t>: </a:t>
            </a:r>
            <a:r>
              <a:rPr lang="ru-RU" sz="2800" dirty="0" err="1" smtClean="0">
                <a:solidFill>
                  <a:srgbClr val="7030A0"/>
                </a:solidFill>
              </a:rPr>
              <a:t>Өркендеудің жаңа серпіні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4. </a:t>
            </a:r>
            <a:r>
              <a:rPr lang="ru-RU" sz="2800" dirty="0" err="1" smtClean="0">
                <a:solidFill>
                  <a:srgbClr val="7030A0"/>
                </a:solidFill>
              </a:rPr>
              <a:t>«Әлем менің жанарымда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</a:rPr>
              <a:t>Бітімгершілік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миссиясы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kk-KZ" sz="2800" b="1" dirty="0" smtClean="0"/>
              <a:t> </a:t>
            </a:r>
            <a:endParaRPr lang="ru-RU" sz="2800" dirty="0"/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Картинки по запросу н.назарбаев  суреттері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4" name="Picture 2" descr="НАЗАРБА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2928958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1428736"/>
            <a:ext cx="6143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Қазақстан Республикасының Тұңғыш Президенті-Елбасы</a:t>
            </a:r>
            <a:endParaRPr lang="ru-RU" sz="2000" dirty="0"/>
          </a:p>
          <a:p>
            <a:r>
              <a:rPr lang="ru-RU" sz="2000" dirty="0" smtClean="0"/>
              <a:t>Экономика </a:t>
            </a:r>
            <a:r>
              <a:rPr lang="ru-RU" sz="2000" dirty="0" err="1" smtClean="0"/>
              <a:t>ғылымдарының докторы</a:t>
            </a:r>
            <a:r>
              <a:rPr lang="ru-RU" sz="2000" dirty="0" smtClean="0"/>
              <a:t> (1993)</a:t>
            </a:r>
          </a:p>
          <a:p>
            <a:r>
              <a:rPr lang="ru-RU" sz="2000" dirty="0" smtClean="0"/>
              <a:t>ҚР </a:t>
            </a:r>
            <a:r>
              <a:rPr lang="ru-RU" sz="2000" dirty="0" err="1" smtClean="0"/>
              <a:t>Ұлттық ғылым академиясының</a:t>
            </a:r>
            <a:r>
              <a:rPr lang="ru-RU" sz="2000" dirty="0" smtClean="0"/>
              <a:t> (1995) </a:t>
            </a:r>
            <a:r>
              <a:rPr lang="ru-RU" sz="2000" dirty="0" err="1" smtClean="0"/>
              <a:t>және басқа </a:t>
            </a:r>
            <a:r>
              <a:rPr lang="ru-RU" sz="2000" dirty="0" smtClean="0"/>
              <a:t>да </a:t>
            </a:r>
            <a:r>
              <a:rPr lang="ru-RU" sz="2000" dirty="0" err="1" smtClean="0"/>
              <a:t>ғылыми мекемелер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шетел</a:t>
            </a:r>
            <a:r>
              <a:rPr lang="ru-RU" sz="2000" dirty="0" smtClean="0"/>
              <a:t> </a:t>
            </a:r>
            <a:r>
              <a:rPr lang="ru-RU" sz="2000" dirty="0" err="1" smtClean="0"/>
              <a:t>оқу орындарының академигі</a:t>
            </a:r>
            <a:endParaRPr lang="ru-RU" sz="2000" dirty="0" smtClean="0"/>
          </a:p>
          <a:p>
            <a:r>
              <a:rPr lang="ru-RU" sz="2000" dirty="0" err="1" smtClean="0"/>
              <a:t>Қазақстан халқы Ассамблеясының төрағасы</a:t>
            </a:r>
            <a:endParaRPr lang="ru-RU" sz="2000" dirty="0" smtClean="0"/>
          </a:p>
          <a:p>
            <a:r>
              <a:rPr lang="ru-RU" sz="2000" dirty="0" err="1" smtClean="0"/>
              <a:t>Қазақстанның Қарулы Күштерінің Жоғары </a:t>
            </a:r>
            <a:r>
              <a:rPr lang="ru-RU" sz="2000" dirty="0" smtClean="0"/>
              <a:t>Бас </a:t>
            </a:r>
            <a:r>
              <a:rPr lang="ru-RU" sz="2000" dirty="0" err="1" smtClean="0"/>
              <a:t>Қолбасшысы</a:t>
            </a:r>
            <a:endParaRPr lang="ru-RU" sz="2000" dirty="0" smtClean="0"/>
          </a:p>
          <a:p>
            <a:r>
              <a:rPr lang="ru-RU" sz="2000" dirty="0" err="1" smtClean="0"/>
              <a:t>Дүниежүзілік қазақтар қауымдастығының төрағасы</a:t>
            </a:r>
            <a:endParaRPr lang="ru-RU" sz="2000" dirty="0" smtClean="0"/>
          </a:p>
          <a:p>
            <a:r>
              <a:rPr lang="ru-RU" sz="2000" dirty="0" err="1" smtClean="0"/>
              <a:t>Нұр Отан</a:t>
            </a:r>
            <a:r>
              <a:rPr lang="ru-RU" sz="2000" dirty="0" smtClean="0"/>
              <a:t> </a:t>
            </a:r>
            <a:r>
              <a:rPr lang="ru-RU" sz="2000" dirty="0" err="1" smtClean="0"/>
              <a:t>Халықтық-демократиялық партиясының төрағасы</a:t>
            </a:r>
            <a:endParaRPr lang="ru-RU" sz="2000" dirty="0" smtClean="0"/>
          </a:p>
          <a:p>
            <a:r>
              <a:rPr lang="ru-RU" sz="2000" dirty="0" err="1" smtClean="0"/>
              <a:t>Дүние жүзі қазақтары ассоциациясының төрағасы</a:t>
            </a:r>
            <a:endParaRPr lang="ru-RU" sz="2000" dirty="0" smtClean="0"/>
          </a:p>
          <a:p>
            <a:r>
              <a:rPr lang="ru-RU" sz="2000" dirty="0" err="1" smtClean="0"/>
              <a:t>Орталық </a:t>
            </a:r>
            <a:r>
              <a:rPr lang="ru-RU" sz="2000" dirty="0" smtClean="0"/>
              <a:t>Азия </a:t>
            </a:r>
            <a:r>
              <a:rPr lang="ru-RU" sz="2000" dirty="0" err="1" smtClean="0"/>
              <a:t>мемлекеттері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Достық қорының</a:t>
            </a:r>
            <a:r>
              <a:rPr lang="ru-RU" sz="2000" dirty="0" smtClean="0"/>
              <a:t> </a:t>
            </a:r>
            <a:r>
              <a:rPr lang="ru-RU" sz="2000" dirty="0" err="1" smtClean="0"/>
              <a:t>құрметті төрағасы</a:t>
            </a:r>
            <a:endParaRPr lang="ru-RU" sz="2000" dirty="0" smtClean="0"/>
          </a:p>
          <a:p>
            <a:r>
              <a:rPr lang="ru-RU" sz="2000" dirty="0" err="1" smtClean="0"/>
              <a:t>ЕҚЫҰ-нің </a:t>
            </a:r>
            <a:r>
              <a:rPr lang="ru-RU" sz="2000" dirty="0" smtClean="0"/>
              <a:t>бас </a:t>
            </a:r>
            <a:r>
              <a:rPr lang="ru-RU" sz="2000" dirty="0" err="1" smtClean="0"/>
              <a:t>төрағасы</a:t>
            </a:r>
            <a:endParaRPr lang="ru-RU" sz="2000" dirty="0" smtClean="0"/>
          </a:p>
          <a:p>
            <a:r>
              <a:rPr lang="ru-RU" sz="2000" dirty="0" err="1" smtClean="0"/>
              <a:t>Бірнеше</a:t>
            </a:r>
            <a:r>
              <a:rPr lang="ru-RU" sz="2000" dirty="0" smtClean="0"/>
              <a:t> </a:t>
            </a:r>
            <a:r>
              <a:rPr lang="ru-RU" sz="2000" dirty="0" err="1" smtClean="0"/>
              <a:t>жыл</a:t>
            </a:r>
            <a:r>
              <a:rPr lang="ru-RU" sz="2000" dirty="0" smtClean="0"/>
              <a:t> </a:t>
            </a:r>
            <a:r>
              <a:rPr lang="ru-RU" sz="2000" dirty="0" err="1" smtClean="0"/>
              <a:t>Халықаралық Аралды</a:t>
            </a:r>
            <a:r>
              <a:rPr lang="ru-RU" sz="2000" dirty="0" smtClean="0"/>
              <a:t> </a:t>
            </a:r>
            <a:r>
              <a:rPr lang="ru-RU" sz="2000" dirty="0" err="1" smtClean="0"/>
              <a:t>құтқару қорын басқарды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57166"/>
            <a:ext cx="857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1 топ слайды</a:t>
            </a:r>
          </a:p>
          <a:p>
            <a:r>
              <a:rPr lang="kk-KZ" sz="2000" b="1" dirty="0" smtClean="0"/>
              <a:t> Қазақстан Республикасының Президенті Н.Ә.Назарбаервтың лауазымдық мәртебесі,президенттік биліктің рәміздері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642918"/>
            <a:ext cx="76438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cs typeface="Arial" pitchFamily="34" charset="0"/>
              </a:rPr>
              <a:t>Қ</a:t>
            </a:r>
            <a:r>
              <a:rPr lang="ru-RU" b="1" dirty="0" err="1" smtClean="0">
                <a:cs typeface="Arial" pitchFamily="34" charset="0"/>
              </a:rPr>
              <a:t>азақстан Республикасының Президенті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мемлекеттің жоғары лауазымды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тұлғасы ретінде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дербес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рәміздер </a:t>
            </a:r>
            <a:r>
              <a:rPr lang="ru-RU" b="1" dirty="0" smtClean="0">
                <a:cs typeface="Arial" pitchFamily="34" charset="0"/>
              </a:rPr>
              <a:t>мен </a:t>
            </a:r>
            <a:r>
              <a:rPr lang="ru-RU" b="1" dirty="0" err="1" smtClean="0">
                <a:cs typeface="Arial" pitchFamily="34" charset="0"/>
              </a:rPr>
              <a:t>айырым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белгілерін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иелен­ді</a:t>
            </a:r>
            <a:r>
              <a:rPr lang="ru-RU" b="1" dirty="0" smtClean="0">
                <a:cs typeface="Arial" pitchFamily="34" charset="0"/>
              </a:rPr>
              <a:t>.</a:t>
            </a:r>
          </a:p>
          <a:p>
            <a:r>
              <a:rPr lang="ru-RU" b="1" dirty="0" err="1" smtClean="0">
                <a:cs typeface="Arial" pitchFamily="34" charset="0"/>
              </a:rPr>
              <a:t>Соның бірі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–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Қазақстан Республикасы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Президентінің төсбелгісі</a:t>
            </a:r>
            <a:r>
              <a:rPr lang="ru-RU" b="1" dirty="0" err="1" smtClean="0">
                <a:cs typeface="Arial" pitchFamily="34" charset="0"/>
              </a:rPr>
              <a:t>.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Ол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шапақтары сегіз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қырлы нысанды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құрайтын көп сәулелі жұлдыздан тұрады.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Жұлдыздың ортасында</a:t>
            </a:r>
            <a:r>
              <a:rPr lang="ru-RU" b="1" dirty="0" smtClean="0">
                <a:cs typeface="Arial" pitchFamily="34" charset="0"/>
              </a:rPr>
              <a:t> алтын </a:t>
            </a:r>
            <a:r>
              <a:rPr lang="ru-RU" b="1" dirty="0" err="1" smtClean="0">
                <a:cs typeface="Arial" pitchFamily="34" charset="0"/>
              </a:rPr>
              <a:t>әріптермен </a:t>
            </a:r>
            <a:r>
              <a:rPr lang="ru-RU" b="1" dirty="0" smtClean="0">
                <a:cs typeface="Arial" pitchFamily="34" charset="0"/>
              </a:rPr>
              <a:t>«ҚАЗАҚСТАН ПРЕЗИДЕНТІ» </a:t>
            </a:r>
            <a:r>
              <a:rPr lang="ru-RU" b="1" dirty="0" err="1" smtClean="0">
                <a:cs typeface="Arial" pitchFamily="34" charset="0"/>
              </a:rPr>
              <a:t>деп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айналдыра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жазылған </a:t>
            </a:r>
            <a:r>
              <a:rPr lang="ru-RU" b="1" dirty="0" smtClean="0">
                <a:cs typeface="Arial" pitchFamily="34" charset="0"/>
              </a:rPr>
              <a:t>медальон бар. </a:t>
            </a:r>
            <a:r>
              <a:rPr lang="ru-RU" b="1" dirty="0" err="1" smtClean="0">
                <a:cs typeface="Arial" pitchFamily="34" charset="0"/>
              </a:rPr>
              <a:t>Белгі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Қазақстанның елтаңбасы түріндегі ілгіш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арқылы әрқайсысы қосарлы кішкене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шынжыр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арқылы біріктірілген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жиырма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бунақтан тұратын алқаға жалғасады.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Жалғасқан бунақтар көгілдір түсті эмальмен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көмкерілген, жиегі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ақ түсті, ортасында</a:t>
            </a:r>
            <a:r>
              <a:rPr lang="ru-RU" b="1" dirty="0" smtClean="0">
                <a:cs typeface="Arial" pitchFamily="34" charset="0"/>
              </a:rPr>
              <a:t> алтын </a:t>
            </a:r>
            <a:r>
              <a:rPr lang="ru-RU" b="1" dirty="0" err="1" smtClean="0">
                <a:cs typeface="Arial" pitchFamily="34" charset="0"/>
              </a:rPr>
              <a:t>шаңырақ бейнеленген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үш бұрышты элементтер</a:t>
            </a:r>
            <a:r>
              <a:rPr lang="ru-RU" b="1" dirty="0" smtClean="0">
                <a:cs typeface="Arial" pitchFamily="34" charset="0"/>
              </a:rPr>
              <a:t>. </a:t>
            </a:r>
            <a:r>
              <a:rPr lang="ru-RU" b="1" dirty="0" err="1" smtClean="0">
                <a:cs typeface="Arial" pitchFamily="34" charset="0"/>
              </a:rPr>
              <a:t>Қазақстан Республикасының Президенті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төсбелгіні ұлықтау рәсімінде, мемлекеттік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мерекелерде</a:t>
            </a:r>
            <a:r>
              <a:rPr lang="ru-RU" b="1" dirty="0" smtClean="0">
                <a:cs typeface="Arial" pitchFamily="34" charset="0"/>
              </a:rPr>
              <a:t>, </a:t>
            </a:r>
            <a:r>
              <a:rPr lang="ru-RU" b="1" dirty="0" err="1" smtClean="0">
                <a:cs typeface="Arial" pitchFamily="34" charset="0"/>
              </a:rPr>
              <a:t>әскери </a:t>
            </a:r>
            <a:r>
              <a:rPr lang="ru-RU" b="1" dirty="0" smtClean="0">
                <a:cs typeface="Arial" pitchFamily="34" charset="0"/>
              </a:rPr>
              <a:t>парад </a:t>
            </a:r>
            <a:r>
              <a:rPr lang="ru-RU" b="1" dirty="0" err="1" smtClean="0">
                <a:cs typeface="Arial" pitchFamily="34" charset="0"/>
              </a:rPr>
              <a:t>өткізу және шет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мемлекеттердің ресми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тұлғаларын қабылдау кезінде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тағады</a:t>
            </a:r>
            <a:r>
              <a:rPr lang="ru-RU" b="1" dirty="0" smtClean="0"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Президент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билігінің тағы бір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рәмізі 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–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оның дербес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жалауы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, Президент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байрағы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.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Қазақстан тарихында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тұң­ғыш рет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Мемлекет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басшысының бай­рағы </a:t>
            </a:r>
            <a:r>
              <a:rPr lang="ru-RU" b="1" dirty="0" smtClean="0">
                <a:cs typeface="Arial" pitchFamily="34" charset="0"/>
              </a:rPr>
              <a:t>1995 </a:t>
            </a:r>
            <a:r>
              <a:rPr lang="ru-RU" b="1" dirty="0" err="1" smtClean="0">
                <a:cs typeface="Arial" pitchFamily="34" charset="0"/>
              </a:rPr>
              <a:t>жылдан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қолданыла бас­тады</a:t>
            </a:r>
            <a:r>
              <a:rPr lang="ru-RU" b="1" dirty="0" smtClean="0">
                <a:cs typeface="Arial" pitchFamily="34" charset="0"/>
              </a:rPr>
              <a:t>. Республика </a:t>
            </a:r>
            <a:r>
              <a:rPr lang="ru-RU" b="1" dirty="0" err="1" smtClean="0">
                <a:cs typeface="Arial" pitchFamily="34" charset="0"/>
              </a:rPr>
              <a:t>Президентінің төсбелгісі сияқты ол</a:t>
            </a:r>
            <a:r>
              <a:rPr lang="ru-RU" b="1" dirty="0" smtClean="0">
                <a:cs typeface="Arial" pitchFamily="34" charset="0"/>
              </a:rPr>
              <a:t> да </a:t>
            </a:r>
            <a:r>
              <a:rPr lang="ru-RU" b="1" dirty="0" err="1" smtClean="0">
                <a:cs typeface="Arial" pitchFamily="34" charset="0"/>
              </a:rPr>
              <a:t>мемлекеттің жоғары лауазымды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тұлғасының ресми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айырым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белгісі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болып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саналады</a:t>
            </a:r>
            <a:r>
              <a:rPr lang="ru-RU" b="1" dirty="0" smtClean="0">
                <a:cs typeface="Arial" pitchFamily="34" charset="0"/>
              </a:rPr>
              <a:t>. Президент </a:t>
            </a:r>
            <a:r>
              <a:rPr lang="ru-RU" b="1" dirty="0" err="1" smtClean="0">
                <a:cs typeface="Arial" pitchFamily="34" charset="0"/>
              </a:rPr>
              <a:t>байрағы Мемлекет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err="1" smtClean="0">
                <a:cs typeface="Arial" pitchFamily="34" charset="0"/>
              </a:rPr>
              <a:t>басшысының резиденциясына</a:t>
            </a:r>
            <a:r>
              <a:rPr lang="ru-RU" b="1" dirty="0" smtClean="0">
                <a:cs typeface="Arial" pitchFamily="34" charset="0"/>
              </a:rPr>
              <a:t>, </a:t>
            </a:r>
            <a:r>
              <a:rPr lang="ru-RU" b="1" dirty="0" err="1" smtClean="0">
                <a:cs typeface="Arial" pitchFamily="34" charset="0"/>
              </a:rPr>
              <a:t>сондай-ақ Қазақстан Президентінің көліктеріне орнатылады</a:t>
            </a:r>
            <a:r>
              <a:rPr lang="ru-RU" dirty="0" smtClean="0"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2050" name="Picture 2" descr="http://mk-kz.kz/upload/entities/2015/04/30/articles/detailPicture/19/6a/cd/d14242171_9899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1571604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cs typeface="Arial" pitchFamily="34" charset="0"/>
              </a:rPr>
              <a:t>Президенттік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ru-RU" sz="2400" b="1" dirty="0" err="1" smtClean="0">
                <a:cs typeface="Arial" pitchFamily="34" charset="0"/>
              </a:rPr>
              <a:t>биліктің рәміздері </a:t>
            </a:r>
            <a:r>
              <a:rPr lang="ru-RU" sz="2400" b="1" dirty="0" smtClean="0">
                <a:cs typeface="Arial" pitchFamily="34" charset="0"/>
              </a:rPr>
              <a:t>мен </a:t>
            </a:r>
            <a:r>
              <a:rPr lang="ru-RU" sz="2400" b="1" dirty="0" err="1" smtClean="0">
                <a:cs typeface="Arial" pitchFamily="34" charset="0"/>
              </a:rPr>
              <a:t>белгілері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928934"/>
            <a:ext cx="2571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Қожа Ахмет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Яссауи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атындағы Халықаралық қазақ-түрік университетінің құрметті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профессоры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ersonal.akorda.kz/images/image/fcd69955be866ad0ecce0847979345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2922189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14285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hlinkClick r:id="rId4"/>
              </a:rPr>
              <a:t>Ғылыми дәреже және  атақтары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285749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Халықаралық инженерлік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академиясының академигі</a:t>
            </a:r>
            <a:endParaRPr lang="ru-RU" sz="1400" b="1" dirty="0"/>
          </a:p>
        </p:txBody>
      </p:sp>
      <p:pic>
        <p:nvPicPr>
          <p:cNvPr id="1030" name="Picture 6" descr="http://personal.akorda.kz/images/image/694275a13bf5fb055478f35c3ed5791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14356"/>
            <a:ext cx="2928958" cy="2071702"/>
          </a:xfrm>
          <a:prstGeom prst="rect">
            <a:avLst/>
          </a:prstGeom>
          <a:noFill/>
        </p:spPr>
      </p:pic>
      <p:pic>
        <p:nvPicPr>
          <p:cNvPr id="1032" name="Picture 8" descr="http://personal.akorda.kz/images/image/13f026828a47bb27b1c146ca55d70a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714752"/>
            <a:ext cx="1381134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585789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Әл-Фараби атындағы Қазақ мемлекеттік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университетінің құрметті докторы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Беларусь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Ғылым академиясының шетелдік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мүшесі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1034" name="Picture 10" descr="http://personal.akorda.kz/images/image/015272f2c2f7d0fa8453cad710c8e9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14752"/>
            <a:ext cx="2933092" cy="207170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00826" y="59293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Моңғол мемлекеттік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докторы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http://personal.akorda.kz/images/image/c1099803f8905154b742f9cad1068ea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429000"/>
            <a:ext cx="1643074" cy="24646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28992" y="300037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Д.Кантемир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атындағы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Христиан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докторы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 descr="http://personal.akorda.kz/images/image/43e69073484a701c54d98ec8abe224c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714356"/>
            <a:ext cx="180975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1431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Халықаралық шығармашылық академиясының құрметті мүшесі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personal.akorda.kz/images/image/75dfcc81cbc841fce5f6e6b664558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1943100" cy="1809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22145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Ереван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докторы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personal.akorda.kz/images/image/3b83788a887e68bb7b252d105e537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1895475" cy="1809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43636" y="250030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Ислам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әлемі ғылымдары академиясының құрметті мүшесі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http://personal.akorda.kz/images/image/0ef3e6804e204ad833d2dc4d60a81d4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52"/>
            <a:ext cx="1809750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54292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Кембридж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профессоры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8" descr="http://personal.akorda.kz/images/image/8b954307f56d9dbc0f6a657420ce2e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429000"/>
            <a:ext cx="2200275" cy="18097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8992" y="557214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Корей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докторы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10" descr="http://personal.akorda.kz/images/image/0fa7a11df30d9b79bedfa611121c90c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214686"/>
            <a:ext cx="1809750" cy="22764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29322" y="550070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Тәжік ұлттық мемлекеттік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университетінің құрметті докторы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0" name="Picture 12" descr="http://personal.akorda.kz/images/image/43c7d5f456f6aed7cd1649fdc303bb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3352904"/>
            <a:ext cx="2843214" cy="195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sz="1800" dirty="0" smtClean="0"/>
              <a:t>2 –топ слайды</a:t>
            </a:r>
            <a:br>
              <a:rPr lang="kk-KZ" sz="1800" dirty="0" smtClean="0"/>
            </a:br>
            <a:r>
              <a:rPr lang="kk-KZ" sz="2200" dirty="0" smtClean="0">
                <a:solidFill>
                  <a:srgbClr val="FF0000"/>
                </a:solidFill>
              </a:rPr>
              <a:t>Н.Назарбаев бірқатар ғылыми еңбектердің және әлеуметтік – экономикалык даму  мәселелері мен қоғамдық – саяси тақырып бойынша кітаптардың авторы</a:t>
            </a:r>
            <a:r>
              <a:rPr lang="kk-KZ" sz="2200" dirty="0" smtClean="0"/>
              <a:t>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Важнейшее условие интенсификации (А.1983</a:t>
            </a:r>
            <a:r>
              <a:rPr lang="ru-RU" sz="2100" dirty="0" smtClean="0"/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100" dirty="0" smtClean="0"/>
              <a:t>Стальной профиль Казахстана (А</a:t>
            </a:r>
            <a:r>
              <a:rPr lang="kk-KZ" sz="2100" dirty="0" smtClean="0"/>
              <a:t>.1984)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Экономика Казахстана:реальность и перспектива становления (А.1988)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Без правых и левых (М.1991), Стратегия развития Казахстана как суверенного госурдарства (А.1992)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Стратегия ресурсосбережения и переход к рынку (М,1992)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Идейная консолидация общества как условие прогресса Казахстана (А.1993)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Нарық және әлеуметтік – экономикалық даму (А.1994)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Ғасырлар тоғысында (А. 1996)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Евразийский союз: идеи, практика, перспективы (М.1997)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Тарих толқынында(А,1997)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О времени, о судьбах, о себе... (Лондон 1997)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Стратегия трансформации общества и возрождение Евразийской цивилизации (М,2002)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Бибітшілік кіндігі (А,2002)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Сындарлы оң жыл (А,2002)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Еуразия жүрегинде (А,2005)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k-KZ" sz="2100" dirty="0" smtClean="0"/>
              <a:t>Қазақстан жолы (А,2012)</a:t>
            </a:r>
          </a:p>
          <a:p>
            <a:pPr>
              <a:buFont typeface="Wingdings" pitchFamily="2" charset="2"/>
              <a:buChar char="ü"/>
              <a:defRPr/>
            </a:pPr>
            <a:endParaRPr lang="kk-KZ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7171" name="Picture 5" descr="HPIM831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250825" y="12684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95288" y="458788"/>
            <a:ext cx="996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kk-KZ" altLang="ru-RU" sz="2400" b="1" i="1" dirty="0">
                <a:latin typeface="Times New Roman" pitchFamily="18" charset="0"/>
                <a:cs typeface="Times New Roman" pitchFamily="18" charset="0"/>
              </a:rPr>
              <a:t>Қазақстан Республикасының Тұңғыш Президенті </a:t>
            </a:r>
          </a:p>
          <a:p>
            <a:pPr eaLnBrk="1" hangingPunct="1"/>
            <a:r>
              <a:rPr lang="kk-KZ" altLang="ru-RU" sz="2400" b="1" i="1" dirty="0">
                <a:latin typeface="Times New Roman" pitchFamily="18" charset="0"/>
                <a:cs typeface="Times New Roman" pitchFamily="18" charset="0"/>
              </a:rPr>
              <a:t>                    Нұрсұлтан Әбішұлы Назарбаев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PIM8363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 rot="-1233957">
            <a:off x="971550" y="260350"/>
            <a:ext cx="19605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PIM8355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 rot="1216718">
            <a:off x="6588125" y="260350"/>
            <a:ext cx="19462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9148763" cy="3789362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45" name="Picture 6" descr="0000006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0"/>
            <a:ext cx="2374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Отсканировано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44951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125538"/>
            <a:ext cx="2592388" cy="5184775"/>
          </a:xfrm>
          <a:noFill/>
        </p:spPr>
      </p:pic>
      <p:pic>
        <p:nvPicPr>
          <p:cNvPr id="11268" name="Picture 5" descr="0000006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692150"/>
            <a:ext cx="25923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blue-slide-frame-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124744"/>
            <a:ext cx="6120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/>
              <a:t>3-топ слайды</a:t>
            </a:r>
          </a:p>
          <a:p>
            <a:pPr algn="ctr"/>
            <a:r>
              <a:rPr lang="kk-KZ" sz="3200" dirty="0" smtClean="0">
                <a:solidFill>
                  <a:schemeClr val="bg1"/>
                </a:solidFill>
              </a:rPr>
              <a:t>Елбасы – туған халқын, туған жерін, даласын жанындай сүйетін адам. Мұны сөзі мен де, ісімен ле, шығармашылығымен де дәлелдеп келеді.</a:t>
            </a:r>
          </a:p>
          <a:p>
            <a:pPr algn="ctr"/>
            <a:r>
              <a:rPr lang="kk-KZ" sz="3200" dirty="0" smtClean="0">
                <a:solidFill>
                  <a:schemeClr val="bg1"/>
                </a:solidFill>
              </a:rPr>
              <a:t> Н.Ә. Назарбаевтың авторлық әндері: </a:t>
            </a:r>
          </a:p>
          <a:p>
            <a:pPr algn="ctr"/>
            <a:r>
              <a:rPr lang="kk-KZ" sz="3200" dirty="0" smtClean="0">
                <a:solidFill>
                  <a:srgbClr val="FFFF00"/>
                </a:solidFill>
              </a:rPr>
              <a:t>Үшқоңыр, Менің Қазақстаным, Елім менің, Сарыарқа.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SlaidGold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54868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</a:rPr>
              <a:t>Үшқоңыр әні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572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Атауы:Үшқоңыр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err="1" smtClean="0">
                <a:solidFill>
                  <a:srgbClr val="0070C0"/>
                </a:solidFill>
              </a:rPr>
              <a:t>Орындаушы:МузАРТ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err="1" smtClean="0">
                <a:solidFill>
                  <a:srgbClr val="0070C0"/>
                </a:solidFill>
              </a:rPr>
              <a:t>Сөзі:Н.Назарбаев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err="1" smtClean="0">
                <a:solidFill>
                  <a:srgbClr val="0070C0"/>
                </a:solidFill>
              </a:rPr>
              <a:t>Әні:А.Қоразбаев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Елбасымыз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Нұрсұлтан Назарбаевтың туған жері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һәм кіндік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қаны тамған құтты мекені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Алматы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қаласының іргесіндегі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Қаскелең, соған қарасты Үшқоңыр ауылы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(бұрынғы Шамалған</a:t>
            </a:r>
            <a:r>
              <a:rPr lang="ru-RU" sz="2800" dirty="0" smtClean="0">
                <a:solidFill>
                  <a:schemeClr val="bg1"/>
                </a:solidFill>
              </a:rPr>
              <a:t>), </a:t>
            </a:r>
            <a:r>
              <a:rPr lang="ru-RU" sz="2800" dirty="0" err="1" smtClean="0">
                <a:solidFill>
                  <a:schemeClr val="bg1"/>
                </a:solidFill>
              </a:rPr>
              <a:t>оның </a:t>
            </a:r>
            <a:r>
              <a:rPr lang="ru-RU" sz="2800" dirty="0" smtClean="0">
                <a:solidFill>
                  <a:schemeClr val="bg1"/>
                </a:solidFill>
              </a:rPr>
              <a:t>ар </a:t>
            </a:r>
            <a:r>
              <a:rPr lang="ru-RU" sz="2800" dirty="0" err="1" smtClean="0">
                <a:solidFill>
                  <a:schemeClr val="bg1"/>
                </a:solidFill>
              </a:rPr>
              <a:t>жағындағы Үшқоңырдың тауы</a:t>
            </a:r>
            <a:r>
              <a:rPr lang="ru-RU" sz="2800" dirty="0" smtClean="0">
                <a:solidFill>
                  <a:schemeClr val="bg1"/>
                </a:solidFill>
              </a:rPr>
              <a:t> мен </a:t>
            </a:r>
            <a:r>
              <a:rPr lang="ru-RU" sz="2800" dirty="0" err="1" smtClean="0">
                <a:solidFill>
                  <a:schemeClr val="bg1"/>
                </a:solidFill>
              </a:rPr>
              <a:t>жайлауы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Қазақстанның болашақ Президентінің балалық шағы </a:t>
            </a:r>
            <a:r>
              <a:rPr lang="ru-RU" sz="2800" dirty="0" smtClean="0">
                <a:solidFill>
                  <a:schemeClr val="bg1"/>
                </a:solidFill>
              </a:rPr>
              <a:t>осы </a:t>
            </a:r>
            <a:r>
              <a:rPr lang="ru-RU" sz="2800" dirty="0" err="1" smtClean="0">
                <a:solidFill>
                  <a:schemeClr val="bg1"/>
                </a:solidFill>
              </a:rPr>
              <a:t>жерлерде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өткен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Болашақ басшының бойындағы басқалардан оза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шабатын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белгілері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балалық шағында-ақ </a:t>
            </a:r>
            <a:r>
              <a:rPr lang="ru-RU" sz="2800" dirty="0" smtClean="0">
                <a:solidFill>
                  <a:schemeClr val="bg1"/>
                </a:solidFill>
              </a:rPr>
              <a:t>бой </a:t>
            </a:r>
            <a:r>
              <a:rPr lang="ru-RU" sz="2800" dirty="0" err="1" smtClean="0">
                <a:solidFill>
                  <a:schemeClr val="bg1"/>
                </a:solidFill>
              </a:rPr>
              <a:t>көрсетіп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бүр жарған беткей</a:t>
            </a:r>
            <a:r>
              <a:rPr lang="ru-RU" sz="2800" dirty="0" smtClean="0">
                <a:solidFill>
                  <a:schemeClr val="bg1"/>
                </a:solidFill>
              </a:rPr>
              <a:t> де – осы.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6975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kk-KZ" b="1" dirty="0" smtClean="0"/>
              <a:t>Мақсаты</a:t>
            </a:r>
            <a:r>
              <a:rPr lang="kk-KZ" dirty="0" smtClean="0"/>
              <a:t>: </a:t>
            </a:r>
            <a:r>
              <a:rPr lang="kk-KZ" dirty="0" smtClean="0">
                <a:solidFill>
                  <a:srgbClr val="FF0000"/>
                </a:solidFill>
              </a:rPr>
              <a:t>Қазақстан Республикасының тұңғыш  президенті  Нұрсұлтан  Әбішұлы Назарбаевтың өмір жолы,туып-өскен жері,оқып  білім  алған ,қызмет  еткен жерлері   туралы  мағлұмат  беру;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kk-KZ" dirty="0" smtClean="0">
                <a:solidFill>
                  <a:srgbClr val="FF0000"/>
                </a:solidFill>
              </a:rPr>
              <a:t> оқушыларды Елбасының  өмір жолынан үлгі  ала  отырып  Отанын ,халқын  сүюге, құрметтеуге, азаматтыққа, патриоттық  сезімге тәрбиелеу.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1785926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Мақсаты</a:t>
            </a:r>
            <a:r>
              <a:rPr lang="kk-KZ" sz="2800" dirty="0" smtClean="0"/>
              <a:t>: </a:t>
            </a:r>
            <a:r>
              <a:rPr lang="kk-KZ" sz="2800" dirty="0" smtClean="0">
                <a:solidFill>
                  <a:srgbClr val="FF0000"/>
                </a:solidFill>
              </a:rPr>
              <a:t>Қазақстан Республикасының тұңғыш  президенті  Нұрсұлтан  Әбішұлы Назарбаевтың өмір жолы,туып-өскен жері,оқып  білім  алған ,қызмет  еткен жерлері   туралы  мағлұмат  беру;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kk-KZ" sz="2800" dirty="0" smtClean="0">
                <a:solidFill>
                  <a:srgbClr val="FF0000"/>
                </a:solidFill>
              </a:rPr>
              <a:t> оқушыларды Елбасының  өмір жолынан үлгі  ала  отырып  Отанын ,халқын  сүюге, құрметтеуге, азаматтыққа, патриоттық  сезімге тәрбиелеу.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52965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backgrounds-for-powerpoint-presentations-free-downloads-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2857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chemeClr val="bg1"/>
                </a:solidFill>
              </a:rPr>
              <a:t>Менің Қазақстаным әні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501122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</a:t>
            </a:r>
            <a:r>
              <a:rPr lang="ru-RU" sz="20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2006 </a:t>
            </a:r>
            <a:r>
              <a:rPr lang="ru-RU" sz="2800" dirty="0" err="1" smtClean="0">
                <a:solidFill>
                  <a:srgbClr val="FFFF00"/>
                </a:solidFill>
              </a:rPr>
              <a:t>жылы</a:t>
            </a:r>
            <a:r>
              <a:rPr lang="ru-RU" sz="2800" dirty="0" smtClean="0">
                <a:solidFill>
                  <a:srgbClr val="FFFF00"/>
                </a:solidFill>
              </a:rPr>
              <a:t> 7 </a:t>
            </a:r>
            <a:r>
              <a:rPr lang="ru-RU" sz="2800" dirty="0" err="1" smtClean="0">
                <a:solidFill>
                  <a:srgbClr val="FFFF00"/>
                </a:solidFill>
              </a:rPr>
              <a:t>қаңтар күні әнұран қабылданды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«Менің Қазақстаным» әні дүние жүзіне таралды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srgbClr val="FFFF00"/>
                </a:solidFill>
              </a:rPr>
              <a:t>Еліміздің қай түкпіріне </a:t>
            </a:r>
            <a:r>
              <a:rPr lang="ru-RU" sz="2800" dirty="0" smtClean="0">
                <a:solidFill>
                  <a:srgbClr val="FFFF00"/>
                </a:solidFill>
              </a:rPr>
              <a:t>барсам да, </a:t>
            </a:r>
            <a:r>
              <a:rPr lang="ru-RU" sz="2800" dirty="0" err="1" smtClean="0">
                <a:solidFill>
                  <a:srgbClr val="FFFF00"/>
                </a:solidFill>
              </a:rPr>
              <a:t>кәрі </a:t>
            </a:r>
            <a:r>
              <a:rPr lang="ru-RU" sz="2800" dirty="0" smtClean="0">
                <a:solidFill>
                  <a:srgbClr val="FFFF00"/>
                </a:solidFill>
              </a:rPr>
              <a:t>де </a:t>
            </a:r>
            <a:r>
              <a:rPr lang="ru-RU" sz="2800" dirty="0" err="1" smtClean="0">
                <a:solidFill>
                  <a:srgbClr val="FFFF00"/>
                </a:solidFill>
              </a:rPr>
              <a:t>жас</a:t>
            </a:r>
            <a:r>
              <a:rPr lang="ru-RU" sz="2800" dirty="0" smtClean="0">
                <a:solidFill>
                  <a:srgbClr val="FFFF00"/>
                </a:solidFill>
              </a:rPr>
              <a:t> та </a:t>
            </a:r>
            <a:r>
              <a:rPr lang="ru-RU" sz="2800" dirty="0" err="1" smtClean="0">
                <a:solidFill>
                  <a:srgbClr val="FFFF00"/>
                </a:solidFill>
              </a:rPr>
              <a:t>әнұрандық мәртебесі болмаса</a:t>
            </a:r>
            <a:r>
              <a:rPr lang="ru-RU" sz="2800" dirty="0" smtClean="0">
                <a:solidFill>
                  <a:srgbClr val="FFFF00"/>
                </a:solidFill>
              </a:rPr>
              <a:t> да, аса </a:t>
            </a:r>
            <a:r>
              <a:rPr lang="ru-RU" sz="2800" dirty="0" err="1" smtClean="0">
                <a:solidFill>
                  <a:srgbClr val="FFFF00"/>
                </a:solidFill>
              </a:rPr>
              <a:t>көрнекті </a:t>
            </a:r>
            <a:r>
              <a:rPr lang="ru-RU" sz="2800" dirty="0" smtClean="0">
                <a:solidFill>
                  <a:srgbClr val="FFFF00"/>
                </a:solidFill>
              </a:rPr>
              <a:t>композитор </a:t>
            </a:r>
            <a:r>
              <a:rPr lang="ru-RU" sz="2800" dirty="0" err="1" smtClean="0">
                <a:solidFill>
                  <a:srgbClr val="FFFF00"/>
                </a:solidFill>
              </a:rPr>
              <a:t>Шәмші Қалдаяқов </a:t>
            </a:r>
            <a:r>
              <a:rPr lang="ru-RU" sz="2800" dirty="0" smtClean="0">
                <a:solidFill>
                  <a:srgbClr val="FFFF00"/>
                </a:solidFill>
              </a:rPr>
              <a:t>пен </a:t>
            </a:r>
            <a:r>
              <a:rPr lang="ru-RU" sz="2800" dirty="0" err="1" smtClean="0">
                <a:solidFill>
                  <a:srgbClr val="FFFF00"/>
                </a:solidFill>
              </a:rPr>
              <a:t>талантты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ақын Жұмекен Нәжімеденовтің сөзіне жазылған </a:t>
            </a:r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dirty="0" err="1" smtClean="0">
                <a:solidFill>
                  <a:srgbClr val="FFFF00"/>
                </a:solidFill>
              </a:rPr>
              <a:t>Менің қазақстанымды</a:t>
            </a:r>
            <a:r>
              <a:rPr lang="ru-RU" sz="2800" dirty="0" smtClean="0">
                <a:solidFill>
                  <a:srgbClr val="FFFF00"/>
                </a:solidFill>
              </a:rPr>
              <a:t>» </a:t>
            </a:r>
            <a:r>
              <a:rPr lang="ru-RU" sz="2800" dirty="0" err="1" smtClean="0">
                <a:solidFill>
                  <a:srgbClr val="FFFF00"/>
                </a:solidFill>
              </a:rPr>
              <a:t>орындап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жүрді</a:t>
            </a:r>
            <a:r>
              <a:rPr lang="ru-RU" sz="2800" dirty="0" smtClean="0">
                <a:solidFill>
                  <a:srgbClr val="FFFF00"/>
                </a:solidFill>
              </a:rPr>
              <a:t>.  </a:t>
            </a:r>
            <a:r>
              <a:rPr lang="ru-RU" sz="2800" dirty="0" err="1" smtClean="0">
                <a:solidFill>
                  <a:srgbClr val="FFFF00"/>
                </a:solidFill>
              </a:rPr>
              <a:t>Бейресми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Әнұран қызметін атқарып келген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бұл әнге ресми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мәртебе беретін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күн жетті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деп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есептеймін</a:t>
            </a:r>
            <a:r>
              <a:rPr lang="ru-RU" sz="2800" dirty="0" smtClean="0">
                <a:solidFill>
                  <a:srgbClr val="FFFF00"/>
                </a:solidFill>
              </a:rPr>
              <a:t>.  </a:t>
            </a:r>
            <a:r>
              <a:rPr lang="ru-RU" sz="2800" dirty="0" err="1" smtClean="0">
                <a:solidFill>
                  <a:srgbClr val="FFFF00"/>
                </a:solidFill>
              </a:rPr>
              <a:t>Елабсы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ғана емес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Қазақстанның азаматы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ретінде</a:t>
            </a:r>
            <a:r>
              <a:rPr lang="ru-RU" sz="2800" dirty="0" smtClean="0">
                <a:solidFill>
                  <a:srgbClr val="FFFF00"/>
                </a:solidFill>
              </a:rPr>
              <a:t> мен осы </a:t>
            </a:r>
            <a:r>
              <a:rPr lang="ru-RU" sz="2800" dirty="0" err="1" smtClean="0">
                <a:solidFill>
                  <a:srgbClr val="FFFF00"/>
                </a:solidFill>
              </a:rPr>
              <a:t>әннің сөзіне тиісті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өзгертулер енгізіп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мәтіннің жаңа нұсқасын назарларыңызға ұсынып отырмын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Авторлығына еш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таласым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жоқ- деген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елбасы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бір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сөзінде</a:t>
            </a:r>
            <a:r>
              <a:rPr lang="kk-KZ" sz="2800" dirty="0" smtClean="0">
                <a:solidFill>
                  <a:srgbClr val="FFFF00"/>
                </a:solidFill>
              </a:rPr>
              <a:t>.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071701"/>
          </a:xfrm>
        </p:spPr>
        <p:txBody>
          <a:bodyPr/>
          <a:lstStyle/>
          <a:p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4-топ слайды</a:t>
            </a:r>
            <a:b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Н.Ә.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Назарбаев туралы деректі фильмдер: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FF0000"/>
                </a:solidFill>
              </a:rPr>
              <a:t>«Президенттің Қазақстан халқына жолдауы:Өркендеудің жаңа серпіні»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«Президенттің уақыт және өзі жайындағы толғаныстары»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Users\Тулеген\Desktop\меруерт\d849b42b19563aeccb12effb776ed8fe-slider_vide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00066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«Назарбаев.Бүкпесіз әңгіме»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Тулеген\Desktop\меруерт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478634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«Әлем менің жанарымда.Бітімгершілік миссиясы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улеген\Desktop\тәрбие сабақ\меруерт\7HU4QY5wmG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0405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:\IMG_23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0719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IMG_23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6575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IMG_23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00438"/>
            <a:ext cx="428628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546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kk-KZ" sz="4400" dirty="0" smtClean="0">
                <a:solidFill>
                  <a:srgbClr val="7030A0"/>
                </a:solidFill>
              </a:rPr>
              <a:t>         Дүниедегі тәуелсіздікті, бостандықты, теңдікті аңсамайтын адам да, халықта жоқ. Біздің егемендігіміз бен тәуелсіздігіміз- тек бір ұрпақтың ғана еңбегі емес, барша ұрпақтардың еңбегі. Басты мұрат- қолымызға қиындықпен түскен тәуелсіздік туына мейлінше бекем болу. Тектілердің тұяғы Елбасы Н.Ә.Назарбаевтың ерен еңбегінің арқасында халқымыз- тыныштықта, Отанымыз еркіндікте. Аз ғана жылда аспанның астын жайнатып, Астана- шаһарын тұрғызды. Елдің бірлігі артып, берекесі кірді. Іргеміз тыныш. Түндеріміз- бейбіт. Күндеріміз нұрлы. </a:t>
            </a:r>
            <a:br>
              <a:rPr lang="kk-KZ" sz="4400" dirty="0" smtClean="0">
                <a:solidFill>
                  <a:srgbClr val="7030A0"/>
                </a:solidFill>
              </a:rPr>
            </a:br>
            <a:r>
              <a:rPr lang="kk-KZ" sz="4400" dirty="0" smtClean="0">
                <a:solidFill>
                  <a:srgbClr val="7030A0"/>
                </a:solidFill>
              </a:rPr>
              <a:t>             Менің елім, менің жерім, жыр етемін тамсанам,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7030A0"/>
                </a:solidFill>
              </a:rPr>
              <a:t>                  Елміз біз де ғасыр бойы тәуелсіздік аңсаған. 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7030A0"/>
                </a:solidFill>
              </a:rPr>
              <a:t>                  Көк байрақтың астындағы шуақтанған арайлы, 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4400" dirty="0" smtClean="0">
                <a:solidFill>
                  <a:srgbClr val="7030A0"/>
                </a:solidFill>
              </a:rPr>
              <a:t>                  Қуанышын мол бақытын сыйлайтындай таңсаған </a:t>
            </a:r>
          </a:p>
          <a:p>
            <a:pPr>
              <a:buNone/>
            </a:pPr>
            <a:r>
              <a:rPr lang="kk-KZ" sz="4400" dirty="0" smtClean="0">
                <a:solidFill>
                  <a:srgbClr val="7030A0"/>
                </a:solidFill>
              </a:rPr>
              <a:t>       дегендей </a:t>
            </a:r>
            <a:br>
              <a:rPr lang="kk-KZ" sz="4400" dirty="0" smtClean="0">
                <a:solidFill>
                  <a:srgbClr val="7030A0"/>
                </a:solidFill>
              </a:rPr>
            </a:br>
            <a:r>
              <a:rPr lang="kk-KZ" sz="4400" b="1" dirty="0" smtClean="0">
                <a:solidFill>
                  <a:srgbClr val="7030A0"/>
                </a:solidFill>
              </a:rPr>
              <a:t>1991</a:t>
            </a:r>
            <a:r>
              <a:rPr lang="kk-KZ" sz="4400" dirty="0" smtClean="0">
                <a:solidFill>
                  <a:srgbClr val="7030A0"/>
                </a:solidFill>
              </a:rPr>
              <a:t> жылы 16   желтоқсанда Қазақстан Тәуелсіздігін жариялады.</a:t>
            </a:r>
            <a:br>
              <a:rPr lang="kk-KZ" sz="4400" dirty="0" smtClean="0">
                <a:solidFill>
                  <a:srgbClr val="7030A0"/>
                </a:solidFill>
              </a:rPr>
            </a:br>
            <a:r>
              <a:rPr lang="kk-KZ" sz="4400" dirty="0" smtClean="0">
                <a:solidFill>
                  <a:srgbClr val="7030A0"/>
                </a:solidFill>
              </a:rPr>
              <a:t>Әлемнің саяси картасында жаңа мемлекет Қазақстан Республикасы пайда болды. / картадан көрсету/</a:t>
            </a:r>
            <a:r>
              <a:rPr lang="kk-KZ" sz="4400" b="1" dirty="0" smtClean="0">
                <a:solidFill>
                  <a:srgbClr val="7030A0"/>
                </a:solidFill>
              </a:rPr>
              <a:t>1991</a:t>
            </a:r>
            <a:r>
              <a:rPr lang="kk-KZ" sz="4400" dirty="0" smtClean="0">
                <a:solidFill>
                  <a:srgbClr val="7030A0"/>
                </a:solidFill>
              </a:rPr>
              <a:t> жылы 1 – желтоқсанда тұңғыш Президентіміз сайланды.</a:t>
            </a:r>
            <a:endParaRPr lang="ru-RU" sz="4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3581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k-KZ" sz="2000" dirty="0" smtClean="0">
                <a:solidFill>
                  <a:srgbClr val="7030A0"/>
                </a:solidFill>
              </a:rPr>
              <a:t>Дүниедегі тәуелсіздікті, бостандықты, теңдікті аңсамайтын адам да, халықта жоқ. Біздің егемендігіміз бен тәуелсіздігіміз- тек бір ұрпақтың ғана еңбегі емес, барша ұрпақтардың еңбегі. Басты мұрат- қолымызға қиындықпен түскен тәуелсіздік туына мейлінше бекем болу. Тектілердің тұяғы Елбасы Н.Ә.Назарбаевтың ерен еңбегінің арқасында халқымыз- тыныштықта, Отанымыз еркіндікте. Аз ғана жылда аспанның астын жайнатып, Астана- шаһарын тұрғызды. Елдің бірлігі артып, берекесі кірді. Іргеміз тыныш. Түндеріміз- бейбіт. Күндеріміз нұрлы. </a:t>
            </a:r>
            <a:br>
              <a:rPr lang="kk-KZ" sz="2000" dirty="0" smtClean="0">
                <a:solidFill>
                  <a:srgbClr val="7030A0"/>
                </a:solidFill>
              </a:rPr>
            </a:br>
            <a:r>
              <a:rPr lang="kk-KZ" sz="2000" dirty="0" smtClean="0">
                <a:solidFill>
                  <a:srgbClr val="7030A0"/>
                </a:solidFill>
              </a:rPr>
              <a:t>             Менің елім, менің жерім, жыр етемін тамсанам,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2000" dirty="0" smtClean="0">
                <a:solidFill>
                  <a:srgbClr val="7030A0"/>
                </a:solidFill>
              </a:rPr>
              <a:t>                  Елміз біз де ғасыр бойы тәуелсіздік аңсаған. 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2000" dirty="0" smtClean="0">
                <a:solidFill>
                  <a:srgbClr val="7030A0"/>
                </a:solidFill>
              </a:rPr>
              <a:t>                  Көк байрақтың астындағы шуақтанған арайлы, 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2000" dirty="0" smtClean="0">
                <a:solidFill>
                  <a:srgbClr val="7030A0"/>
                </a:solidFill>
              </a:rPr>
              <a:t>                  Қуанышын мол бақытын сыйлайтындай таңсаған </a:t>
            </a:r>
          </a:p>
          <a:p>
            <a:pPr>
              <a:buNone/>
            </a:pPr>
            <a:r>
              <a:rPr lang="kk-KZ" sz="2000" dirty="0" smtClean="0">
                <a:solidFill>
                  <a:srgbClr val="7030A0"/>
                </a:solidFill>
              </a:rPr>
              <a:t>       дегендей </a:t>
            </a:r>
            <a:br>
              <a:rPr lang="kk-KZ" sz="2000" dirty="0" smtClean="0">
                <a:solidFill>
                  <a:srgbClr val="7030A0"/>
                </a:solidFill>
              </a:rPr>
            </a:br>
            <a:r>
              <a:rPr lang="kk-KZ" sz="2000" b="1" dirty="0" smtClean="0">
                <a:solidFill>
                  <a:srgbClr val="7030A0"/>
                </a:solidFill>
              </a:rPr>
              <a:t>1991</a:t>
            </a:r>
            <a:r>
              <a:rPr lang="kk-KZ" sz="2000" dirty="0" smtClean="0">
                <a:solidFill>
                  <a:srgbClr val="7030A0"/>
                </a:solidFill>
              </a:rPr>
              <a:t> жылы 16   желтоқсанда Қазақстан Тәуелсіздігін жариялады.</a:t>
            </a:r>
            <a:br>
              <a:rPr lang="kk-KZ" sz="2000" dirty="0" smtClean="0">
                <a:solidFill>
                  <a:srgbClr val="7030A0"/>
                </a:solidFill>
              </a:rPr>
            </a:br>
            <a:r>
              <a:rPr lang="kk-KZ" sz="2000" dirty="0" smtClean="0">
                <a:solidFill>
                  <a:srgbClr val="7030A0"/>
                </a:solidFill>
              </a:rPr>
              <a:t>Әлемнің саяси картасында жаңа мемлекет Қазақстан Республикасы пайда болды. / картадан көрсету/</a:t>
            </a:r>
            <a:r>
              <a:rPr lang="kk-KZ" sz="2000" b="1" dirty="0" smtClean="0">
                <a:solidFill>
                  <a:srgbClr val="7030A0"/>
                </a:solidFill>
              </a:rPr>
              <a:t>1991</a:t>
            </a:r>
            <a:r>
              <a:rPr lang="kk-KZ" sz="2000" dirty="0" smtClean="0">
                <a:solidFill>
                  <a:srgbClr val="7030A0"/>
                </a:solidFill>
              </a:rPr>
              <a:t> жылы 1 – желтоқсанда тұңғыш Президентіміз сайланды.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5298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29600" y="-1857412"/>
            <a:ext cx="8229600" cy="548324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1214422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7030A0"/>
                </a:solidFill>
              </a:rPr>
              <a:t>Елбасының «..Өсер жасқа – өріс кең, өнеге мол. Өскелең ұрпақ өзіне керекті өрісті білім мен ғылымнан табады. Ендеше, жақсыға, жаңаға ұмтылу керек. Туған тіліңді, халқыңның тарихын, салт-дәстүрін біл, зерделе, өміріңде үлгі тұт.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kk-KZ" sz="2800" dirty="0" smtClean="0">
                <a:solidFill>
                  <a:srgbClr val="FF0000"/>
                </a:solidFill>
              </a:rPr>
              <a:t>      </a:t>
            </a:r>
            <a:r>
              <a:rPr lang="ru-RU" sz="2800" dirty="0" err="1" smtClean="0">
                <a:solidFill>
                  <a:srgbClr val="FF0000"/>
                </a:solidFill>
              </a:rPr>
              <a:t>Жас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кезінде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адам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еліктегіш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болады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Өнердің өнегелісін, ғылымның жаңашылын, дәстүрдің озығын таңда.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Талғамың </a:t>
            </a:r>
            <a:r>
              <a:rPr lang="ru-RU" sz="2800" dirty="0" smtClean="0">
                <a:solidFill>
                  <a:srgbClr val="FF0000"/>
                </a:solidFill>
              </a:rPr>
              <a:t>таза </a:t>
            </a:r>
            <a:r>
              <a:rPr lang="ru-RU" sz="2800" dirty="0" err="1" smtClean="0">
                <a:solidFill>
                  <a:srgbClr val="FF0000"/>
                </a:solidFill>
              </a:rPr>
              <a:t>болсын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талабың оң болсын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сонда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қажеттіні тауып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керектіні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аласың</a:t>
            </a:r>
            <a:r>
              <a:rPr lang="kk-KZ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52965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6899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928670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</a:rPr>
              <a:t>«</a:t>
            </a:r>
            <a:r>
              <a:rPr lang="ru-RU" sz="2400" dirty="0" smtClean="0">
                <a:solidFill>
                  <a:srgbClr val="7030A0"/>
                </a:solidFill>
              </a:rPr>
              <a:t>Ел мен </a:t>
            </a:r>
            <a:r>
              <a:rPr lang="ru-RU" sz="2400" dirty="0" err="1" smtClean="0">
                <a:solidFill>
                  <a:srgbClr val="7030A0"/>
                </a:solidFill>
              </a:rPr>
              <a:t>ердің арасын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сенім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жақындастырады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Сол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сенімді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ұзақ жылдар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бойы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абыроймен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арқалап келеміз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Ақтық демім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қалғанша, әл-дәрменім талғанша, халық жүгін көтеруден қашпаймын.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Бұл </a:t>
            </a:r>
            <a:r>
              <a:rPr lang="ru-RU" sz="2400" dirty="0" smtClean="0">
                <a:solidFill>
                  <a:srgbClr val="7030A0"/>
                </a:solidFill>
              </a:rPr>
              <a:t>– </a:t>
            </a:r>
            <a:r>
              <a:rPr lang="ru-RU" sz="2400" dirty="0" err="1" smtClean="0">
                <a:solidFill>
                  <a:srgbClr val="7030A0"/>
                </a:solidFill>
              </a:rPr>
              <a:t>менің президенттік</a:t>
            </a:r>
            <a:r>
              <a:rPr lang="ru-RU" sz="2400" dirty="0" smtClean="0">
                <a:solidFill>
                  <a:srgbClr val="7030A0"/>
                </a:solidFill>
              </a:rPr>
              <a:t> те, </a:t>
            </a:r>
            <a:r>
              <a:rPr lang="ru-RU" sz="2400" dirty="0" err="1" smtClean="0">
                <a:solidFill>
                  <a:srgbClr val="7030A0"/>
                </a:solidFill>
              </a:rPr>
              <a:t>перзенттік</a:t>
            </a:r>
            <a:r>
              <a:rPr lang="ru-RU" sz="2400" dirty="0" smtClean="0">
                <a:solidFill>
                  <a:srgbClr val="7030A0"/>
                </a:solidFill>
              </a:rPr>
              <a:t> те </a:t>
            </a:r>
            <a:r>
              <a:rPr lang="ru-RU" sz="2400" dirty="0" err="1" smtClean="0">
                <a:solidFill>
                  <a:srgbClr val="7030A0"/>
                </a:solidFill>
              </a:rPr>
              <a:t>парызым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Елдің жүгін </a:t>
            </a:r>
            <a:r>
              <a:rPr lang="ru-RU" sz="2400" dirty="0" smtClean="0">
                <a:solidFill>
                  <a:srgbClr val="7030A0"/>
                </a:solidFill>
              </a:rPr>
              <a:t>ер </a:t>
            </a:r>
            <a:r>
              <a:rPr lang="ru-RU" sz="2400" dirty="0" err="1" smtClean="0">
                <a:solidFill>
                  <a:srgbClr val="7030A0"/>
                </a:solidFill>
              </a:rPr>
              <a:t>көтерер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ердің құнын </a:t>
            </a:r>
            <a:r>
              <a:rPr lang="ru-RU" sz="2400" dirty="0" smtClean="0">
                <a:solidFill>
                  <a:srgbClr val="7030A0"/>
                </a:solidFill>
              </a:rPr>
              <a:t>ел </a:t>
            </a:r>
            <a:r>
              <a:rPr lang="ru-RU" sz="2400" dirty="0" err="1" smtClean="0">
                <a:solidFill>
                  <a:srgbClr val="7030A0"/>
                </a:solidFill>
              </a:rPr>
              <a:t>көтерер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Қадірін білер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халқы болса</a:t>
            </a:r>
            <a:r>
              <a:rPr lang="ru-RU" sz="2400" dirty="0" smtClean="0">
                <a:solidFill>
                  <a:srgbClr val="7030A0"/>
                </a:solidFill>
              </a:rPr>
              <a:t>, ер </a:t>
            </a:r>
            <a:r>
              <a:rPr lang="ru-RU" sz="2400" dirty="0" err="1" smtClean="0">
                <a:solidFill>
                  <a:srgbClr val="7030A0"/>
                </a:solidFill>
              </a:rPr>
              <a:t>жігітке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одан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асқан бақыт жоқ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kk-KZ" sz="2400" dirty="0" smtClean="0"/>
              <a:t>    </a:t>
            </a:r>
            <a:r>
              <a:rPr lang="kk-KZ" sz="2400" dirty="0" smtClean="0">
                <a:solidFill>
                  <a:srgbClr val="FF0000"/>
                </a:solidFill>
              </a:rPr>
              <a:t>Қысқасы, бұл ғасыр – біздің ғасырымыз. Демек: «Бұл ғасыр қазақ үшін алтын дер ем, даңқымды әлем білді, салтымменен. Кеудемде жаным барда көтеремін, аянбан, не күтсе де халқым менен!» –дегеніміз жөн болар!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7030A0"/>
                </a:solidFill>
              </a:rPr>
              <a:t>Әрбір жас өрен осындай мақсатты мұрат тұтса, ел ертеңі нұрлы болмақ!»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29600" y="-1214470"/>
            <a:ext cx="8229600" cy="5768997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857364"/>
            <a:ext cx="70009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dirty="0" smtClean="0">
                <a:solidFill>
                  <a:srgbClr val="FF0000"/>
                </a:solidFill>
              </a:rPr>
              <a:t> І.</a:t>
            </a:r>
            <a:r>
              <a:rPr lang="kk-KZ" sz="2800" dirty="0" smtClean="0">
                <a:solidFill>
                  <a:srgbClr val="FF0000"/>
                </a:solidFill>
              </a:rPr>
              <a:t>   </a:t>
            </a:r>
            <a:r>
              <a:rPr lang="kk-KZ" sz="2800" b="1" dirty="0" smtClean="0">
                <a:solidFill>
                  <a:srgbClr val="FF0000"/>
                </a:solidFill>
              </a:rPr>
              <a:t>Тақырып бойынша мәтін құрастыру</a:t>
            </a:r>
            <a:r>
              <a:rPr lang="kk-KZ" sz="2800" dirty="0" smtClean="0"/>
              <a:t>. Ол үшін әрбір топ слайдтан бір санды таңдайды. Санға сәйкес тақырып таңдалады.</a:t>
            </a:r>
            <a:endParaRPr lang="ru-RU" sz="2800" dirty="0" smtClean="0"/>
          </a:p>
          <a:p>
            <a:pPr>
              <a:buNone/>
            </a:pPr>
            <a:r>
              <a:rPr lang="kk-KZ" sz="2800" dirty="0" smtClean="0"/>
              <a:t>  </a:t>
            </a:r>
            <a:r>
              <a:rPr lang="kk-KZ" sz="2800" dirty="0" smtClean="0">
                <a:solidFill>
                  <a:srgbClr val="7030A0"/>
                </a:solidFill>
              </a:rPr>
              <a:t>    1. Н.Назарбаевтың отбасы және балалық шағы.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2800" dirty="0" smtClean="0">
                <a:solidFill>
                  <a:srgbClr val="7030A0"/>
                </a:solidFill>
              </a:rPr>
              <a:t>      2. Н.Назарбаевтың  оқушы кезі.</a:t>
            </a:r>
            <a:br>
              <a:rPr lang="kk-KZ" sz="2800" dirty="0" smtClean="0">
                <a:solidFill>
                  <a:srgbClr val="7030A0"/>
                </a:solidFill>
              </a:rPr>
            </a:br>
            <a:r>
              <a:rPr lang="kk-KZ" sz="2800" dirty="0" smtClean="0">
                <a:solidFill>
                  <a:srgbClr val="7030A0"/>
                </a:solidFill>
              </a:rPr>
              <a:t>   3. Н.Назарбаевтың жастық шағы.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kk-KZ" sz="2800" dirty="0" smtClean="0">
                <a:solidFill>
                  <a:srgbClr val="7030A0"/>
                </a:solidFill>
              </a:rPr>
              <a:t>      4. Н.Ә.Назарбаев – Елбасы.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1660"/>
            <a:ext cx="8229600" cy="1143000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https://lh5.googleusercontent.com/OZeczhaveBhFQm3UjGGk9mpoql3P_zwOThCP2O8VnX-u42LjyjF1Rlji9noSXQW_hf_cZK2oXCEC5bZGWCQuy6qioQNMmsQvXtHEwb8Xnk-_xBHvL5T0M3sSxJMBgImZsRHJMPFmBXo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mastana.kz/publish/wp-content/uploads/2012/08/famil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н.назарбаев  суреттері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86166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5984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 мәтін  </a:t>
            </a:r>
            <a:r>
              <a:rPr lang="kk-KZ" b="1" dirty="0" smtClean="0"/>
              <a:t>Н.Назарбаевтың отбасы және балалық шағы</a:t>
            </a:r>
            <a:endParaRPr lang="ru-RU" dirty="0"/>
          </a:p>
        </p:txBody>
      </p:sp>
      <p:pic>
        <p:nvPicPr>
          <p:cNvPr id="13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784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Содержимое 3" descr="Картинки по запросу н.назарбаев  суреттері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42860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2- мәтін    Н.Назарбаевтың  оқушы кезі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Picture 2" descr="http://24.kz/media/k2/items/cache/41c38cb55aac83ee2ac3812d4f29b3e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45897" cy="9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1100</Words>
  <Application>Microsoft Office PowerPoint</Application>
  <PresentationFormat>Экран (4:3)</PresentationFormat>
  <Paragraphs>194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2 –топ слайды Н.Назарбаев бірқатар ғылыми еңбектердің және әлеуметтік – экономикалык даму  мәселелері мен қоғамдық – саяси тақырып бойынша кітаптардың авторы.</vt:lpstr>
      <vt:lpstr>Слайд 25</vt:lpstr>
      <vt:lpstr>Слайд 26</vt:lpstr>
      <vt:lpstr>Слайд 27</vt:lpstr>
      <vt:lpstr>Слайд 28</vt:lpstr>
      <vt:lpstr>Слайд 29</vt:lpstr>
      <vt:lpstr>Слайд 30</vt:lpstr>
      <vt:lpstr>4-топ слайды Н.Ә. Назарбаев туралы деректі фильмдер:</vt:lpstr>
      <vt:lpstr>  «Президенттің уақыт және өзі жайындағы толғаныстары» </vt:lpstr>
      <vt:lpstr> «Назарбаев.Бүкпесіз әңгіме» </vt:lpstr>
      <vt:lpstr>«Әлем менің жанарымда.Бітімгершілік миссиясы»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108</cp:revision>
  <dcterms:created xsi:type="dcterms:W3CDTF">2013-02-12T16:57:31Z</dcterms:created>
  <dcterms:modified xsi:type="dcterms:W3CDTF">2016-12-02T19:02:29Z</dcterms:modified>
</cp:coreProperties>
</file>