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emf"/><Relationship Id="rId1" Type="http://schemas.openxmlformats.org/officeDocument/2006/relationships/image" Target="../media/image5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57.wmf"/><Relationship Id="rId1" Type="http://schemas.openxmlformats.org/officeDocument/2006/relationships/image" Target="../media/image56.e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image" Target="../media/image6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0675" y="188913"/>
            <a:ext cx="6092825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C1DBC-E359-4D4E-AD32-58D0AF3C7A61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0CCB-5053-4C4E-A84C-2FA80392B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EFB9A-F985-49AD-8976-40FEFF200EAD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ED781-2D3F-425F-8D85-274EBA384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34C69-5AA7-4288-B3D3-D5DDEE83E905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B2C7A-79CF-47C6-A3C7-621238A0D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173038"/>
            <a:ext cx="8669337" cy="651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7"/>
          <p:cNvPicPr>
            <a:picLocks noChangeAspect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4652963"/>
            <a:ext cx="1438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23D9-D0DB-4EEB-B567-5302D98E3C7B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22FC-8AAF-4125-8B41-52005FAE3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13002-AA65-4B38-B7B4-5E41FC6F4F02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5EBAE-5FDB-4609-ABD2-0B6D409AA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EE9A1-1753-4FFF-A379-5284BEF280AF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88853-866B-40BF-B608-5E6883D83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548EF-DE0B-4A33-8BE2-669FA9027A51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8339-DAA3-41E5-921E-5CE3D72DE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334CB-6AF3-4CA5-A368-3997E8FD93B1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32B0-D127-47C9-9E5D-06C28DA86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AA166-B184-4275-91DD-ED32BF8F55CE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49812-801A-4B4B-B92E-12AB6D835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18BE-61E2-4D4F-B034-9F17EAAE75CD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E6BB-892F-4B20-B933-05F586389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9283F-DE78-4333-B0DE-D266A192D56D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B1BC5-8A78-4EBB-8869-64E430A4C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EEE32A-733D-466F-A301-711D5A515E72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1DD835-57F7-411E-B4BD-312138B15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5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5.jpeg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8.wmf"/><Relationship Id="rId10" Type="http://schemas.openxmlformats.org/officeDocument/2006/relationships/image" Target="../media/image61.wmf"/><Relationship Id="rId4" Type="http://schemas.openxmlformats.org/officeDocument/2006/relationships/package" Target="../embeddings/_________Microsoft_Office_Word2.docx"/><Relationship Id="rId9" Type="http://schemas.openxmlformats.org/officeDocument/2006/relationships/image" Target="../media/image6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3.docx"/><Relationship Id="rId3" Type="http://schemas.openxmlformats.org/officeDocument/2006/relationships/image" Target="../media/image5.jpe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_________Microsoft_Office_Word4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_________Microsoft_Office_Word6.docx"/><Relationship Id="rId4" Type="http://schemas.openxmlformats.org/officeDocument/2006/relationships/package" Target="../embeddings/_________Microsoft_Office_Word5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jpe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2.png"/><Relationship Id="rId5" Type="http://schemas.openxmlformats.org/officeDocument/2006/relationships/image" Target="../media/image27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5.jpe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40.png"/><Relationship Id="rId5" Type="http://schemas.openxmlformats.org/officeDocument/2006/relationships/image" Target="../media/image36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5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1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7356" y="2000240"/>
            <a:ext cx="52120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Квадрат түбірлер</a:t>
            </a:r>
          </a:p>
          <a:p>
            <a:pPr algn="ctr"/>
            <a:r>
              <a:rPr lang="kk-KZ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тарауын қайталау</a:t>
            </a:r>
            <a:endParaRPr lang="ru-RU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Рисунок 6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928926" y="357166"/>
            <a:ext cx="29289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Қызылсая орта мектебі</a:t>
            </a:r>
            <a:endParaRPr lang="ru-RU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14678" y="4214818"/>
            <a:ext cx="23467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Шаймерденова Т. Н</a:t>
            </a:r>
          </a:p>
          <a:p>
            <a:pPr algn="ctr"/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14678" y="4857760"/>
            <a:ext cx="2286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2016- 2017 оқу жылы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Деңгейлік тапсырмалар</a:t>
            </a:r>
            <a:endParaRPr lang="kk-KZ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000" i="1" dirty="0" smtClean="0"/>
          </a:p>
          <a:p>
            <a:pPr>
              <a:buNone/>
            </a:pPr>
            <a:endParaRPr lang="kk-KZ" sz="2000" i="1" dirty="0" smtClean="0"/>
          </a:p>
          <a:p>
            <a:pPr>
              <a:buNone/>
            </a:pPr>
            <a:endParaRPr lang="kk-KZ" sz="2000" i="1" dirty="0" smtClean="0"/>
          </a:p>
          <a:p>
            <a:pPr>
              <a:buNone/>
            </a:pP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деңгей          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kk-KZ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kk-KZ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деңгей        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Өрнекті </a:t>
            </a:r>
            <a:r>
              <a:rPr lang="kk-KZ" sz="1800" i="1" dirty="0" smtClean="0">
                <a:latin typeface="Times New Roman" pitchFamily="18" charset="0"/>
                <a:cs typeface="Times New Roman" pitchFamily="18" charset="0"/>
              </a:rPr>
              <a:t>ықшамда</a:t>
            </a:r>
            <a:r>
              <a:rPr lang="kk-KZ" sz="1800" i="1" dirty="0" smtClean="0"/>
              <a:t>:</a:t>
            </a:r>
            <a:endParaRPr lang="ru-RU" sz="1800" dirty="0"/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214414" y="1428736"/>
          <a:ext cx="1930400" cy="482600"/>
        </p:xfrm>
        <a:graphic>
          <a:graphicData uri="http://schemas.openxmlformats.org/presentationml/2006/ole">
            <p:oleObj spid="_x0000_s7169" name="Формула" r:id="rId4" imgW="1930320" imgH="48240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214414" y="1785926"/>
          <a:ext cx="2032000" cy="660400"/>
        </p:xfrm>
        <a:graphic>
          <a:graphicData uri="http://schemas.openxmlformats.org/presentationml/2006/ole">
            <p:oleObj spid="_x0000_s7170" name="Формула" r:id="rId5" imgW="2031840" imgH="6602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43042" y="1000108"/>
            <a:ext cx="3507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деңгей      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Өрнектің мәнін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тап 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2357430"/>
            <a:ext cx="2265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Жауабы:    -5,4;    0,5.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2357422" y="2928934"/>
          <a:ext cx="863600" cy="660400"/>
        </p:xfrm>
        <a:graphic>
          <a:graphicData uri="http://schemas.openxmlformats.org/presentationml/2006/ole">
            <p:oleObj spid="_x0000_s7171" name="Формула" r:id="rId6" imgW="863280" imgH="660240" progId="Equation.3">
              <p:embed/>
            </p:oleObj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3929058" y="2928934"/>
          <a:ext cx="749300" cy="495300"/>
        </p:xfrm>
        <a:graphic>
          <a:graphicData uri="http://schemas.openxmlformats.org/presentationml/2006/ole">
            <p:oleObj spid="_x0000_s7172" name="Формула" r:id="rId7" imgW="749160" imgH="4950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14810" y="3571876"/>
            <a:ext cx="195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Жауабы: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; 135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571876"/>
            <a:ext cx="323850" cy="438150"/>
          </a:xfrm>
          <a:prstGeom prst="rect">
            <a:avLst/>
          </a:prstGeom>
          <a:noFill/>
        </p:spPr>
      </p:pic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500298" y="4286256"/>
          <a:ext cx="1993900" cy="609600"/>
        </p:xfrm>
        <a:graphic>
          <a:graphicData uri="http://schemas.openxmlformats.org/presentationml/2006/ole">
            <p:oleObj spid="_x0000_s7175" name="Формула" r:id="rId9" imgW="1993320" imgH="60948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286248" y="4929198"/>
            <a:ext cx="114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Жауабы:0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3108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071538" y="1571612"/>
          <a:ext cx="6396377" cy="3429025"/>
        </p:xfrm>
        <a:graphic>
          <a:graphicData uri="http://schemas.openxmlformats.org/drawingml/2006/table">
            <a:tbl>
              <a:tblPr/>
              <a:tblGrid>
                <a:gridCol w="1012487"/>
                <a:gridCol w="648259"/>
                <a:gridCol w="556032"/>
                <a:gridCol w="694372"/>
                <a:gridCol w="694372"/>
                <a:gridCol w="695041"/>
                <a:gridCol w="699719"/>
                <a:gridCol w="697045"/>
                <a:gridCol w="699050"/>
              </a:tblGrid>
              <a:tr h="7816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6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48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-2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8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5,4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3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4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183" name="Object 39"/>
          <p:cNvGraphicFramePr>
            <a:graphicFrameLocks noChangeAspect="1"/>
          </p:cNvGraphicFramePr>
          <p:nvPr/>
        </p:nvGraphicFramePr>
        <p:xfrm>
          <a:off x="1285852" y="2428868"/>
          <a:ext cx="5943600" cy="409575"/>
        </p:xfrm>
        <a:graphic>
          <a:graphicData uri="http://schemas.openxmlformats.org/presentationml/2006/ole">
            <p:oleObj spid="_x0000_s6183" name="Документ" r:id="rId4" imgW="5942823" imgH="409973" progId="Word.Document.12">
              <p:embed/>
            </p:oleObj>
          </a:graphicData>
        </a:graphic>
      </p:graphicFrame>
      <p:pic>
        <p:nvPicPr>
          <p:cNvPr id="56" name="Рисунок 55"/>
          <p:cNvPicPr/>
          <p:nvPr/>
        </p:nvPicPr>
        <p:blipFill>
          <a:blip r:embed="rId5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214414" y="3000372"/>
            <a:ext cx="638175" cy="257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184" name="Object 40"/>
          <p:cNvGraphicFramePr>
            <a:graphicFrameLocks noChangeAspect="1"/>
          </p:cNvGraphicFramePr>
          <p:nvPr/>
        </p:nvGraphicFramePr>
        <p:xfrm>
          <a:off x="1357290" y="3429000"/>
          <a:ext cx="415925" cy="439737"/>
        </p:xfrm>
        <a:graphic>
          <a:graphicData uri="http://schemas.openxmlformats.org/presentationml/2006/ole">
            <p:oleObj spid="_x0000_s6184" name="Формула" r:id="rId6" imgW="416693" imgH="440261" progId="Equation.3">
              <p:embed/>
            </p:oleObj>
          </a:graphicData>
        </a:graphic>
      </p:graphicFrame>
      <p:pic>
        <p:nvPicPr>
          <p:cNvPr id="60" name="Рисунок 59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728" y="4000504"/>
            <a:ext cx="381000" cy="4857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185" name="Object 41"/>
          <p:cNvGraphicFramePr>
            <a:graphicFrameLocks noChangeAspect="1"/>
          </p:cNvGraphicFramePr>
          <p:nvPr/>
        </p:nvGraphicFramePr>
        <p:xfrm>
          <a:off x="1428728" y="4500570"/>
          <a:ext cx="419100" cy="381000"/>
        </p:xfrm>
        <a:graphic>
          <a:graphicData uri="http://schemas.openxmlformats.org/presentationml/2006/ole">
            <p:oleObj spid="_x0000_s6185" name="Формула" r:id="rId8" imgW="418918" imgH="393529" progId="Equation.3">
              <p:embed/>
            </p:oleObj>
          </a:graphicData>
        </a:graphic>
      </p:graphicFrame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1714480" y="4500570"/>
            <a:ext cx="9144000" cy="23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71670" y="1142984"/>
            <a:ext cx="309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Семантикалық карта толтыру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90" name="Picture 4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388" y="1571612"/>
            <a:ext cx="1539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91" name="Picture 4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1571612"/>
            <a:ext cx="2254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928694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396377" cy="3460759"/>
        </p:xfrm>
        <a:graphic>
          <a:graphicData uri="http://schemas.openxmlformats.org/drawingml/2006/table">
            <a:tbl>
              <a:tblPr/>
              <a:tblGrid>
                <a:gridCol w="1012487"/>
                <a:gridCol w="648259"/>
                <a:gridCol w="556032"/>
                <a:gridCol w="694372"/>
                <a:gridCol w="694372"/>
                <a:gridCol w="695041"/>
                <a:gridCol w="699719"/>
                <a:gridCol w="697045"/>
                <a:gridCol w="699050"/>
              </a:tblGrid>
              <a:tr h="7888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6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48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-2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8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5,4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14480" y="2928934"/>
            <a:ext cx="638175" cy="257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857356" y="3286124"/>
          <a:ext cx="415925" cy="439738"/>
        </p:xfrm>
        <a:graphic>
          <a:graphicData uri="http://schemas.openxmlformats.org/presentationml/2006/ole">
            <p:oleObj spid="_x0000_s5122" name="Формула" r:id="rId5" imgW="416693" imgH="440261" progId="Equation.3">
              <p:embed/>
            </p:oleObj>
          </a:graphicData>
        </a:graphic>
      </p:graphicFrame>
      <p:pic>
        <p:nvPicPr>
          <p:cNvPr id="12" name="Рисунок 11"/>
          <p:cNvPicPr/>
          <p:nvPr/>
        </p:nvPicPr>
        <p:blipFill>
          <a:blip r:embed="rId6" cstate="print">
            <a:extLst>
              <a:ext uri="{28A0092B-C50C-407E-A947-70E740481C1C}">
                <a14:useLocalDpi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857356" y="3786190"/>
            <a:ext cx="381000" cy="4857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857356" y="4429132"/>
          <a:ext cx="419100" cy="381000"/>
        </p:xfrm>
        <a:graphic>
          <a:graphicData uri="http://schemas.openxmlformats.org/presentationml/2006/ole">
            <p:oleObj spid="_x0000_s5123" name="Формула" r:id="rId7" imgW="418918" imgH="393529" progId="Equation.3">
              <p:embed/>
            </p:oleObj>
          </a:graphicData>
        </a:graphic>
      </p:graphicFrame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2214546" y="4429132"/>
            <a:ext cx="9144000" cy="23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00166" y="2214554"/>
          <a:ext cx="5943600" cy="409575"/>
        </p:xfrm>
        <a:graphic>
          <a:graphicData uri="http://schemas.openxmlformats.org/presentationml/2006/ole">
            <p:oleObj spid="_x0000_s5124" name="Документ" r:id="rId8" imgW="5942823" imgH="409973" progId="Word.Document.12">
              <p:embed/>
            </p:oleObj>
          </a:graphicData>
        </a:graphic>
      </p:graphicFrame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6786578" y="1357298"/>
          <a:ext cx="152400" cy="381000"/>
        </p:xfrm>
        <a:graphic>
          <a:graphicData uri="http://schemas.openxmlformats.org/presentationml/2006/ole">
            <p:oleObj spid="_x0000_s5135" name="Формула" r:id="rId9" imgW="139639" imgH="393529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7581921" y="1724012"/>
            <a:ext cx="1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581920" y="17240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7358082" y="1428736"/>
          <a:ext cx="228600" cy="381000"/>
        </p:xfrm>
        <a:graphic>
          <a:graphicData uri="http://schemas.openxmlformats.org/presentationml/2006/ole">
            <p:oleObj spid="_x0000_s5137" name="Формула" r:id="rId10" imgW="203112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142976" y="1214422"/>
          <a:ext cx="6786610" cy="4460877"/>
        </p:xfrm>
        <a:graphic>
          <a:graphicData uri="http://schemas.openxmlformats.org/presentationml/2006/ole">
            <p:oleObj spid="_x0000_s4097" name="Документ" r:id="rId4" imgW="5942823" imgH="417472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285852" y="1571612"/>
          <a:ext cx="5943600" cy="204787"/>
        </p:xfrm>
        <a:graphic>
          <a:graphicData uri="http://schemas.openxmlformats.org/presentationml/2006/ole">
            <p:oleObj spid="_x0000_s3073" name="Документ" r:id="rId4" imgW="5942823" imgH="204806" progId="Word.Document.12">
              <p:embed/>
            </p:oleObj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1538" y="2285992"/>
          <a:ext cx="5943600" cy="804863"/>
        </p:xfrm>
        <a:graphic>
          <a:graphicData uri="http://schemas.openxmlformats.org/presentationml/2006/ole">
            <p:oleObj spid="_x0000_s3074" name="Документ" r:id="rId5" imgW="5942823" imgH="80516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мақсаты:  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білімдерін тереңдетіп, </a:t>
            </a:r>
          </a:p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жинақтау,квадрат түбір тарауы бойынша </a:t>
            </a:r>
          </a:p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алынған 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квадрат түбірлердің қасиеттерін </a:t>
            </a:r>
          </a:p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есептер шығаруда пайдалана білуге үйрету.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            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білімділік </a:t>
            </a: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 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тақырып бойынша алған</a:t>
            </a: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білімдерін  тереңдетіп, жинақтау, жүйелеу, </a:t>
            </a: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бекіту.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             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дамытушылық</a:t>
            </a: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логикалық ойлау қабілеті мен </a:t>
            </a: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дағдыларын жетілдіру,белсенділіктерін, </a:t>
            </a: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математикаға деген қызығушылықтарын арттыру;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           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тәрбиелік</a:t>
            </a: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оқуға, саналы сезімге, жауапкершілікке,</a:t>
            </a:r>
          </a:p>
          <a:p>
            <a:pPr lvl="0" eaLnBrk="0" hangingPunct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өз бетінше еңбектенуге тәрбиелеу</a:t>
            </a:r>
            <a:endParaRPr lang="ru-RU" sz="2000" dirty="0"/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582340"/>
            <a:ext cx="7286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 барысы 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Ұйымдастыру.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Ой қозғау.Қайталау сұрақтары.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3.Миға шабуыл.Ауызша  есептер шығару.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4.Еліміздің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тарихынан.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Топтық жұмыс.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Семантикалық картаны толтыру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«Тест». Өзіндік жұмыс.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Қорытынды.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9. Үй жұмысы.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1142976" y="1500174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тапсырмасының жауабы: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1.а)1,4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            б) 3,3;       в)0,17;          г)3,8.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2.а)2,1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           б)15;         в) ;               г) 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3.а)0,3 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б)6      в) 8          г)4х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         б)-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в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г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)-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5.а)</a:t>
            </a:r>
            <a:r>
              <a:rPr lang="kk-KZ" sz="2400" dirty="0" smtClean="0"/>
              <a:t> </a:t>
            </a:r>
            <a:r>
              <a:rPr lang="kk-KZ" sz="2400" dirty="0" smtClean="0"/>
              <a:t>   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6.                 –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);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б)(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2у-      )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(2у + </a:t>
            </a:r>
            <a:r>
              <a:rPr lang="kk-KZ" sz="2400" dirty="0" smtClean="0"/>
              <a:t>;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) 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7.х      2,8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                б)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8.)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                         б)5+2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64" name="Picture 5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285992"/>
            <a:ext cx="95250" cy="428625"/>
          </a:xfrm>
          <a:prstGeom prst="rect">
            <a:avLst/>
          </a:prstGeom>
          <a:noFill/>
        </p:spPr>
      </p:pic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66" name="Picture 5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285992"/>
            <a:ext cx="95250" cy="428625"/>
          </a:xfrm>
          <a:prstGeom prst="rect">
            <a:avLst/>
          </a:prstGeom>
          <a:noFill/>
        </p:spPr>
      </p:pic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" name="TextBox 63"/>
          <p:cNvSpPr txBox="1"/>
          <p:nvPr/>
        </p:nvSpPr>
        <p:spPr>
          <a:xfrm>
            <a:off x="142844" y="14285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72" name="Picture 6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643182"/>
            <a:ext cx="428628" cy="443408"/>
          </a:xfrm>
          <a:prstGeom prst="rect">
            <a:avLst/>
          </a:prstGeom>
          <a:noFill/>
        </p:spPr>
      </p:pic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74" name="Picture 6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643182"/>
            <a:ext cx="357190" cy="385765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3071802" y="271462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76" name="Picture 6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643182"/>
            <a:ext cx="357190" cy="369507"/>
          </a:xfrm>
          <a:prstGeom prst="rect">
            <a:avLst/>
          </a:prstGeom>
          <a:noFill/>
        </p:spPr>
      </p:pic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78" name="Picture 6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071810"/>
            <a:ext cx="464347" cy="357190"/>
          </a:xfrm>
          <a:prstGeom prst="rect">
            <a:avLst/>
          </a:prstGeom>
          <a:noFill/>
        </p:spPr>
      </p:pic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80" name="Picture 6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071810"/>
            <a:ext cx="500066" cy="384666"/>
          </a:xfrm>
          <a:prstGeom prst="rect">
            <a:avLst/>
          </a:prstGeom>
          <a:noFill/>
        </p:spPr>
      </p:pic>
      <p:sp>
        <p:nvSpPr>
          <p:cNvPr id="1338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82" name="Picture 7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000372"/>
            <a:ext cx="928694" cy="428628"/>
          </a:xfrm>
          <a:prstGeom prst="rect">
            <a:avLst/>
          </a:prstGeom>
          <a:noFill/>
        </p:spPr>
      </p:pic>
      <p:sp>
        <p:nvSpPr>
          <p:cNvPr id="13385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84" name="Picture 7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928934"/>
            <a:ext cx="642943" cy="433288"/>
          </a:xfrm>
          <a:prstGeom prst="rect">
            <a:avLst/>
          </a:prstGeom>
          <a:noFill/>
        </p:spPr>
      </p:pic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86" name="Picture 7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357562"/>
            <a:ext cx="581025" cy="485775"/>
          </a:xfrm>
          <a:prstGeom prst="rect">
            <a:avLst/>
          </a:prstGeom>
          <a:noFill/>
        </p:spPr>
      </p:pic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88" name="Picture 7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429000"/>
            <a:ext cx="466725" cy="285750"/>
          </a:xfrm>
          <a:prstGeom prst="rect">
            <a:avLst/>
          </a:prstGeom>
          <a:noFill/>
        </p:spPr>
      </p:pic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90" name="Picture 78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786190"/>
            <a:ext cx="1214446" cy="357190"/>
          </a:xfrm>
          <a:prstGeom prst="rect">
            <a:avLst/>
          </a:prstGeom>
          <a:noFill/>
        </p:spPr>
      </p:pic>
      <p:sp>
        <p:nvSpPr>
          <p:cNvPr id="13393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92" name="Picture 8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714752"/>
            <a:ext cx="357190" cy="428628"/>
          </a:xfrm>
          <a:prstGeom prst="rect">
            <a:avLst/>
          </a:prstGeom>
          <a:noFill/>
        </p:spPr>
      </p:pic>
      <p:pic>
        <p:nvPicPr>
          <p:cNvPr id="90" name="Picture 8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7" y="3714752"/>
            <a:ext cx="428628" cy="428628"/>
          </a:xfrm>
          <a:prstGeom prst="rect">
            <a:avLst/>
          </a:prstGeom>
          <a:noFill/>
        </p:spPr>
      </p:pic>
      <p:sp>
        <p:nvSpPr>
          <p:cNvPr id="13395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94" name="Picture 82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214818"/>
            <a:ext cx="314325" cy="238125"/>
          </a:xfrm>
          <a:prstGeom prst="rect">
            <a:avLst/>
          </a:prstGeom>
          <a:noFill/>
        </p:spPr>
      </p:pic>
      <p:sp>
        <p:nvSpPr>
          <p:cNvPr id="13397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96" name="Picture 84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214818"/>
            <a:ext cx="133350" cy="238125"/>
          </a:xfrm>
          <a:prstGeom prst="rect">
            <a:avLst/>
          </a:prstGeom>
          <a:noFill/>
        </p:spPr>
      </p:pic>
      <p:sp>
        <p:nvSpPr>
          <p:cNvPr id="13399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98" name="Picture 86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071942"/>
            <a:ext cx="757243" cy="428628"/>
          </a:xfrm>
          <a:prstGeom prst="rect">
            <a:avLst/>
          </a:prstGeom>
          <a:noFill/>
        </p:spPr>
      </p:pic>
      <p:sp>
        <p:nvSpPr>
          <p:cNvPr id="13401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400" name="Picture 8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4500570"/>
            <a:ext cx="357190" cy="369507"/>
          </a:xfrm>
          <a:prstGeom prst="rect">
            <a:avLst/>
          </a:prstGeom>
          <a:noFill/>
        </p:spPr>
      </p:pic>
      <p:sp>
        <p:nvSpPr>
          <p:cNvPr id="13403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402" name="Picture 90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429132"/>
            <a:ext cx="428628" cy="443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1428736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Қайталау сұрақтары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1)Квадрат түбір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2) Арифметикалық квадрат түбір дегеніміз не?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3) Саннан квадрат түбір алу үшін бұл сан қандай болу керек?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4) Теріс санның квадрат түбір бар ма?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5) Оң санның неше квадрат түбірі бар?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теңдеуінің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неше түбірі бар?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6) Квадрат түбір белгісінің басқаша атауы қалай?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7) Квадрат түбірдің қасиеттерін ата.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8) Бөлшектің бөлімін иррационалдықтан босату дегеніміз?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9) Күрделі түбірлерді (радикалдарды) түрлендіру дегеніміз?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3357562"/>
            <a:ext cx="1071538" cy="428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214290"/>
            <a:ext cx="814393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Қайталау сұрақтарының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ауаптары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1.Теріс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емес а санының квадрат түбірі деп квадраты а-ға тең 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санын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айтады.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Квадраты а-ға тең кез келген теріс емес в саны теріс емес а санының арифметикалық квадрат түбірі деп аталады.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теңдігі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орындалу үшін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       және                шарттары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орындалу қажет.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Берілген саннан квадрат түбір шығару үшін,ол сан теріс сан болмауы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қажет,яғни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оң сан немесе нөлге тең болу қажет.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 Түбірі жоқ.Себебі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болса,онда      өрнегінің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мағынасы болмайды.Өйткені, кез келген санның квадраты теріс емес сан.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теңдеуінің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екі түбірі бар.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емесе                                      .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6.Квадрат түбір белгісінің басқаша атауы радикал деп аталады. Латын тілінен аударғанда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Radix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» - түбір деген сөзінен шыққан.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7.Теорема 1. Көбейтіндінің квадрат түбірі көбейткіштердің квадрат түбірлерінің көбейтіндісіне тең.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Теорема 2. Бөліндінің квадрат түбірі квадрат түбірлердің қатынасына тең.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Теорема 3.Кез келген х үшін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 Бөлшектің бөлімін иррационалдықтан босату дегеніміз – берілген бөлшекті түрлендіру арқылы бөлімі рационал сан болатын бөлшекке келтіру.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9.Күрделі түбірлерді(радикалдарды) түрлендіру дегеніміз – сыртқы түбірден құтылу болып табылады.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643050"/>
            <a:ext cx="1938135" cy="285750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000240"/>
            <a:ext cx="238125" cy="20955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928802"/>
            <a:ext cx="571504" cy="285752"/>
          </a:xfrm>
          <a:prstGeom prst="rect">
            <a:avLst/>
          </a:prstGeom>
          <a:noFill/>
        </p:spPr>
      </p:pic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786058"/>
            <a:ext cx="493572" cy="285752"/>
          </a:xfrm>
          <a:prstGeom prst="rect">
            <a:avLst/>
          </a:prstGeom>
          <a:noFill/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714620"/>
            <a:ext cx="285752" cy="365128"/>
          </a:xfrm>
          <a:prstGeom prst="rect">
            <a:avLst/>
          </a:prstGeom>
          <a:noFill/>
        </p:spPr>
      </p:pic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286124"/>
            <a:ext cx="1155900" cy="285728"/>
          </a:xfrm>
          <a:prstGeom prst="rect">
            <a:avLst/>
          </a:prstGeom>
          <a:noFill/>
        </p:spPr>
      </p:pic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86124"/>
            <a:ext cx="732954" cy="285728"/>
          </a:xfrm>
          <a:prstGeom prst="rect">
            <a:avLst/>
          </a:prstGeom>
          <a:noFill/>
        </p:spPr>
      </p:pic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286124"/>
            <a:ext cx="2074634" cy="285728"/>
          </a:xfrm>
          <a:prstGeom prst="rect">
            <a:avLst/>
          </a:prstGeom>
          <a:noFill/>
        </p:spPr>
      </p:pic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929198"/>
            <a:ext cx="285728" cy="285728"/>
          </a:xfrm>
          <a:prstGeom prst="rect">
            <a:avLst/>
          </a:prstGeom>
          <a:noFill/>
        </p:spPr>
      </p:pic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929198"/>
            <a:ext cx="2207898" cy="285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571604" y="285728"/>
            <a:ext cx="67866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Ауызша есептер шығару(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білімландтағы жаттығуларды қолдану):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2бет,1-ж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1)Сол жақтағы сандарды оң жақтағы квадрат түбірдің мәнімен сәйкестендіру.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16                                                    1,2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4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1,44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0,09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0,3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68" name="Picture 2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857364"/>
            <a:ext cx="200025" cy="428625"/>
          </a:xfrm>
          <a:prstGeom prst="rect">
            <a:avLst/>
          </a:prstGeom>
          <a:noFill/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0" name="Picture 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428868"/>
            <a:ext cx="95250" cy="428625"/>
          </a:xfrm>
          <a:prstGeom prst="rect">
            <a:avLst/>
          </a:prstGeom>
          <a:noFill/>
        </p:spPr>
      </p:pic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2" name="Picture 3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500438"/>
            <a:ext cx="200025" cy="428625"/>
          </a:xfrm>
          <a:prstGeom prst="rect">
            <a:avLst/>
          </a:prstGeom>
          <a:noFill/>
        </p:spPr>
      </p:pic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4" name="Picture 3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3071810"/>
            <a:ext cx="95250" cy="428625"/>
          </a:xfrm>
          <a:prstGeom prst="rect">
            <a:avLst/>
          </a:prstGeom>
          <a:noFill/>
        </p:spPr>
      </p:pic>
      <p:sp>
        <p:nvSpPr>
          <p:cNvPr id="114" name="TextBox 113"/>
          <p:cNvSpPr txBox="1"/>
          <p:nvPr/>
        </p:nvSpPr>
        <p:spPr>
          <a:xfrm>
            <a:off x="642910" y="3714752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2)Есептеңдер: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4бет,4-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;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dirty="0" smtClean="0"/>
              <a:t>=</a:t>
            </a:r>
            <a:r>
              <a:rPr lang="kk-KZ" dirty="0" smtClean="0"/>
              <a:t> </a:t>
            </a:r>
            <a:r>
              <a:rPr lang="kk-KZ" dirty="0" smtClean="0"/>
              <a:t>   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3)Санды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түбір астынан шығарыңдар: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4бет,5-ж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Санды түбір астына енгізіңдер: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345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4" name="Picture 10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357694"/>
            <a:ext cx="409575" cy="266700"/>
          </a:xfrm>
          <a:prstGeom prst="rect">
            <a:avLst/>
          </a:prstGeom>
          <a:noFill/>
        </p:spPr>
      </p:pic>
      <p:sp>
        <p:nvSpPr>
          <p:cNvPr id="10347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6" name="Picture 10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357694"/>
            <a:ext cx="133350" cy="238125"/>
          </a:xfrm>
          <a:prstGeom prst="rect">
            <a:avLst/>
          </a:prstGeom>
          <a:noFill/>
        </p:spPr>
      </p:pic>
      <p:sp>
        <p:nvSpPr>
          <p:cNvPr id="10349" name="Rectangle 1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8" name="Picture 10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4357694"/>
            <a:ext cx="409575" cy="276225"/>
          </a:xfrm>
          <a:prstGeom prst="rect">
            <a:avLst/>
          </a:prstGeom>
          <a:noFill/>
        </p:spPr>
      </p:pic>
      <p:sp>
        <p:nvSpPr>
          <p:cNvPr id="10351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0" name="Picture 11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357694"/>
            <a:ext cx="133350" cy="238125"/>
          </a:xfrm>
          <a:prstGeom prst="rect">
            <a:avLst/>
          </a:prstGeom>
          <a:noFill/>
        </p:spPr>
      </p:pic>
      <p:sp>
        <p:nvSpPr>
          <p:cNvPr id="10353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2" name="Picture 11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143380"/>
            <a:ext cx="361950" cy="657225"/>
          </a:xfrm>
          <a:prstGeom prst="rect">
            <a:avLst/>
          </a:prstGeom>
          <a:noFill/>
        </p:spPr>
      </p:pic>
      <p:sp>
        <p:nvSpPr>
          <p:cNvPr id="10355" name="Rectangle 1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4" name="Picture 1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357694"/>
            <a:ext cx="142876" cy="255136"/>
          </a:xfrm>
          <a:prstGeom prst="rect">
            <a:avLst/>
          </a:prstGeom>
          <a:noFill/>
        </p:spPr>
      </p:pic>
      <p:sp>
        <p:nvSpPr>
          <p:cNvPr id="10357" name="Rectangle 1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6" name="Picture 116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143380"/>
            <a:ext cx="428625" cy="657225"/>
          </a:xfrm>
          <a:prstGeom prst="rect">
            <a:avLst/>
          </a:prstGeom>
          <a:noFill/>
        </p:spPr>
      </p:pic>
      <p:sp>
        <p:nvSpPr>
          <p:cNvPr id="10359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8" name="Picture 11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286388"/>
            <a:ext cx="495300" cy="266700"/>
          </a:xfrm>
          <a:prstGeom prst="rect">
            <a:avLst/>
          </a:prstGeom>
          <a:noFill/>
        </p:spPr>
      </p:pic>
      <p:sp>
        <p:nvSpPr>
          <p:cNvPr id="10361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0" name="Picture 12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286388"/>
            <a:ext cx="495300" cy="266700"/>
          </a:xfrm>
          <a:prstGeom prst="rect">
            <a:avLst/>
          </a:prstGeom>
          <a:noFill/>
        </p:spPr>
      </p:pic>
      <p:sp>
        <p:nvSpPr>
          <p:cNvPr id="10363" name="Rectangle 1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2" name="Picture 1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5286388"/>
            <a:ext cx="495300" cy="266700"/>
          </a:xfrm>
          <a:prstGeom prst="rect">
            <a:avLst/>
          </a:prstGeom>
          <a:noFill/>
        </p:spPr>
      </p:pic>
      <p:sp>
        <p:nvSpPr>
          <p:cNvPr id="10365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4" name="Picture 12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286388"/>
            <a:ext cx="495300" cy="266700"/>
          </a:xfrm>
          <a:prstGeom prst="rect">
            <a:avLst/>
          </a:prstGeom>
          <a:noFill/>
        </p:spPr>
      </p:pic>
      <p:sp>
        <p:nvSpPr>
          <p:cNvPr id="10367" name="Rectangle 1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6" name="Picture 126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6072206"/>
            <a:ext cx="495300" cy="266700"/>
          </a:xfrm>
          <a:prstGeom prst="rect">
            <a:avLst/>
          </a:prstGeom>
          <a:noFill/>
        </p:spPr>
      </p:pic>
      <p:sp>
        <p:nvSpPr>
          <p:cNvPr id="10368" name="Rectangle 128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0" name="Rectangle 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9" name="Picture 129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6072206"/>
            <a:ext cx="495300" cy="266700"/>
          </a:xfrm>
          <a:prstGeom prst="rect">
            <a:avLst/>
          </a:prstGeom>
          <a:noFill/>
        </p:spPr>
      </p:pic>
      <p:sp>
        <p:nvSpPr>
          <p:cNvPr id="10372" name="Rectangle 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1" name="Picture 13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6072206"/>
            <a:ext cx="495300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868055" cy="7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graphicFrame>
        <p:nvGraphicFramePr>
          <p:cNvPr id="9285" name="Object 69"/>
          <p:cNvGraphicFramePr>
            <a:graphicFrameLocks noChangeAspect="1"/>
          </p:cNvGraphicFramePr>
          <p:nvPr/>
        </p:nvGraphicFramePr>
        <p:xfrm>
          <a:off x="928662" y="1214422"/>
          <a:ext cx="7143800" cy="4491054"/>
        </p:xfrm>
        <a:graphic>
          <a:graphicData uri="http://schemas.openxmlformats.org/presentationml/2006/ole">
            <p:oleObj spid="_x0000_s9285" name="Документ" r:id="rId4" imgW="5942823" imgH="412424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kk-KZ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тәуелсіздікке 25 жыл слайд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214314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6670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071670" y="1428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85720" y="1357298"/>
            <a:ext cx="83582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Еліміздің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тарихынан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 жылдағы еліміздегі елеулі оқиғалар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225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- Исатай Тайманұлына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215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Бөкей Ордасының құрылғанына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180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Исатай мен Махамбет бастаған көтеріліске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Ыбырай Алтынсаринге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150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Әлихан Бөкейханға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100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1916 жылғы ұлт-азаттық көтеріліске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30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жыл-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Желтоқсан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оқиғасына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–   Қазақтың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тұңғыш ғарышкері Тоқтар Әубәкіров ғарышқа ұшты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Семей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сынақ аймағы жабылды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жыл –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Республикасының Тәуелсіздігі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31- ші Рио де Жанейро олимпиадасында Қазақстан құрама командасы 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алтын,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күміс,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қола медаль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жеңіп алды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ниги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640</Words>
  <Application>Microsoft Office PowerPoint</Application>
  <PresentationFormat>Экран (4:3)</PresentationFormat>
  <Paragraphs>170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Книги 1</vt:lpstr>
      <vt:lpstr>Документ Microsoft Office Word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116</cp:revision>
  <dcterms:created xsi:type="dcterms:W3CDTF">2016-11-15T05:51:27Z</dcterms:created>
  <dcterms:modified xsi:type="dcterms:W3CDTF">2016-11-16T15:08:08Z</dcterms:modified>
</cp:coreProperties>
</file>